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5" r:id="rId2"/>
    <p:sldId id="286" r:id="rId3"/>
    <p:sldId id="297" r:id="rId4"/>
    <p:sldId id="287" r:id="rId5"/>
    <p:sldId id="289" r:id="rId6"/>
    <p:sldId id="293" r:id="rId7"/>
    <p:sldId id="295" r:id="rId8"/>
    <p:sldId id="302" r:id="rId9"/>
    <p:sldId id="313" r:id="rId10"/>
    <p:sldId id="316" r:id="rId11"/>
    <p:sldId id="317" r:id="rId12"/>
    <p:sldId id="311" r:id="rId13"/>
    <p:sldId id="314" r:id="rId14"/>
    <p:sldId id="315" r:id="rId15"/>
    <p:sldId id="310" r:id="rId16"/>
    <p:sldId id="312" r:id="rId17"/>
    <p:sldId id="304" r:id="rId18"/>
    <p:sldId id="308" r:id="rId19"/>
    <p:sldId id="307" r:id="rId20"/>
    <p:sldId id="309" r:id="rId21"/>
    <p:sldId id="306" r:id="rId22"/>
    <p:sldId id="305" r:id="rId23"/>
    <p:sldId id="288" r:id="rId24"/>
    <p:sldId id="294" r:id="rId25"/>
  </p:sldIdLst>
  <p:sldSz cx="9144000" cy="6858000" type="screen4x3"/>
  <p:notesSz cx="6799263" cy="99298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vali"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68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17" autoAdjust="0"/>
  </p:normalViewPr>
  <p:slideViewPr>
    <p:cSldViewPr>
      <p:cViewPr>
        <p:scale>
          <a:sx n="90" d="100"/>
          <a:sy n="90" d="100"/>
        </p:scale>
        <p:origin x="-972" y="-90"/>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92.168.1.114\pub\HepHIVSTI\STIs\1.%20Disease-specific\Ano-genital%20warts\Data%20analysis\Annual%20report%202016\AGW_CIR%20trends_1995-20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192.168.1.114\pub\HepHIVSTI\STIs\1.%20Disease-specific\Herpes%20simplex\Data%20analysis\2016%20annual%20report\Herpes_CIR%20trends_1995-201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92.168.1.114\pub\HepHIVSTI\STIs\1.%20Disease-specific\Syphilis\Data\Analysis%20of%20data\Annual%20reports%20-%20data\2016%20data\Trends%20in%20syphilis%2020.09.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92.168.1.114\pub\HepHIVSTI\STIs\1.%20Disease-specific\Syphilis\Data\Analysis%20of%20data\Annual%20reports%20-%20data\2016%20data\Trends%20MSM%20v%20Mal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92.168.1.114\pub\HepHIVSTI\STIs\1.%20Disease-specific\Trichomonas\Data%20analysis\Annual%20report%202016\Trichomoniasis_CIR%20TRENDS_1995-2016%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pivotSource>
    <c:name>[AGW_CIR trends_1995-2016.xlsx]By gender!PivotTable5</c:name>
    <c:fmtId val="-1"/>
  </c:pivotSource>
  <c:chart>
    <c:autoTitleDeleted val="1"/>
    <c:pivotFmts>
      <c:pivotFmt>
        <c:idx val="0"/>
      </c:pivotFmt>
      <c:pivotFmt>
        <c:idx val="1"/>
      </c:pivotFmt>
      <c:pivotFmt>
        <c:idx val="2"/>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lineChart>
        <c:grouping val="standard"/>
        <c:varyColors val="0"/>
        <c:ser>
          <c:idx val="0"/>
          <c:order val="0"/>
          <c:tx>
            <c:strRef>
              <c:f>'By gender'!$K$1</c:f>
              <c:strCache>
                <c:ptCount val="1"/>
                <c:pt idx="0">
                  <c:v>Males </c:v>
                </c:pt>
              </c:strCache>
            </c:strRef>
          </c:tx>
          <c:marker>
            <c:symbol val="none"/>
          </c:marker>
          <c:cat>
            <c:strRef>
              <c:f>'By gender'!$J$2:$J$24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'By gender'!$K$2:$K$24</c:f>
              <c:numCache>
                <c:formatCode>General</c:formatCode>
                <c:ptCount val="22"/>
                <c:pt idx="0">
                  <c:v>55.381750796563999</c:v>
                </c:pt>
                <c:pt idx="1">
                  <c:v>57.936977011851802</c:v>
                </c:pt>
                <c:pt idx="2">
                  <c:v>63.658461798257107</c:v>
                </c:pt>
                <c:pt idx="3">
                  <c:v>72.823947135702511</c:v>
                </c:pt>
                <c:pt idx="4">
                  <c:v>78.712077110061372</c:v>
                </c:pt>
                <c:pt idx="5">
                  <c:v>95.983688938856133</c:v>
                </c:pt>
                <c:pt idx="6">
                  <c:v>100.04295629761931</c:v>
                </c:pt>
                <c:pt idx="7">
                  <c:v>90.48569390863257</c:v>
                </c:pt>
                <c:pt idx="8">
                  <c:v>106.97967899930323</c:v>
                </c:pt>
                <c:pt idx="9">
                  <c:v>68.547043119107329</c:v>
                </c:pt>
                <c:pt idx="10">
                  <c:v>89.52602124015462</c:v>
                </c:pt>
                <c:pt idx="11">
                  <c:v>93.957535719656732</c:v>
                </c:pt>
                <c:pt idx="12">
                  <c:v>85.377369387003682</c:v>
                </c:pt>
                <c:pt idx="13">
                  <c:v>55.299643451659485</c:v>
                </c:pt>
                <c:pt idx="14">
                  <c:v>58.564728545223097</c:v>
                </c:pt>
                <c:pt idx="15">
                  <c:v>65.29681229234491</c:v>
                </c:pt>
                <c:pt idx="16">
                  <c:v>63.228786566104887</c:v>
                </c:pt>
                <c:pt idx="17">
                  <c:v>52.580654103337039</c:v>
                </c:pt>
                <c:pt idx="18">
                  <c:v>47.300588419319936</c:v>
                </c:pt>
                <c:pt idx="19">
                  <c:v>50.203276549548342</c:v>
                </c:pt>
                <c:pt idx="20">
                  <c:v>44.087141335390172</c:v>
                </c:pt>
                <c:pt idx="21">
                  <c:v>35.804874899550974</c:v>
                </c:pt>
              </c:numCache>
            </c:numRef>
          </c:val>
          <c:smooth val="0"/>
        </c:ser>
        <c:ser>
          <c:idx val="1"/>
          <c:order val="1"/>
          <c:tx>
            <c:strRef>
              <c:f>'By gender'!$L$1</c:f>
              <c:strCache>
                <c:ptCount val="1"/>
                <c:pt idx="0">
                  <c:v>Females</c:v>
                </c:pt>
              </c:strCache>
            </c:strRef>
          </c:tx>
          <c:marker>
            <c:symbol val="none"/>
          </c:marker>
          <c:cat>
            <c:strRef>
              <c:f>'By gender'!$J$2:$J$24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'By gender'!$L$2:$L$24</c:f>
              <c:numCache>
                <c:formatCode>General</c:formatCode>
                <c:ptCount val="22"/>
                <c:pt idx="0">
                  <c:v>53.399640168578557</c:v>
                </c:pt>
                <c:pt idx="1">
                  <c:v>68.077695107223732</c:v>
                </c:pt>
                <c:pt idx="2">
                  <c:v>74.923802821144065</c:v>
                </c:pt>
                <c:pt idx="3">
                  <c:v>86.260957195396131</c:v>
                </c:pt>
                <c:pt idx="4">
                  <c:v>89.382782312943803</c:v>
                </c:pt>
                <c:pt idx="5">
                  <c:v>94.72161636578474</c:v>
                </c:pt>
                <c:pt idx="6">
                  <c:v>103.70165176843278</c:v>
                </c:pt>
                <c:pt idx="7">
                  <c:v>106.69499690264881</c:v>
                </c:pt>
                <c:pt idx="8">
                  <c:v>95.736309631620685</c:v>
                </c:pt>
                <c:pt idx="9">
                  <c:v>68.202939853502926</c:v>
                </c:pt>
                <c:pt idx="10">
                  <c:v>73.017265019632532</c:v>
                </c:pt>
                <c:pt idx="11">
                  <c:v>70.704500969236932</c:v>
                </c:pt>
                <c:pt idx="12">
                  <c:v>69.38292151186802</c:v>
                </c:pt>
                <c:pt idx="13">
                  <c:v>45.26409641488533</c:v>
                </c:pt>
                <c:pt idx="14">
                  <c:v>47.677595805408039</c:v>
                </c:pt>
                <c:pt idx="15">
                  <c:v>44.870490979908475</c:v>
                </c:pt>
                <c:pt idx="16">
                  <c:v>49.361858700707771</c:v>
                </c:pt>
                <c:pt idx="17">
                  <c:v>40.033633434432296</c:v>
                </c:pt>
                <c:pt idx="18">
                  <c:v>36.276431591071336</c:v>
                </c:pt>
                <c:pt idx="19">
                  <c:v>31.070387304008371</c:v>
                </c:pt>
                <c:pt idx="20">
                  <c:v>27.788889179654547</c:v>
                </c:pt>
                <c:pt idx="21">
                  <c:v>23.593556134594589</c:v>
                </c:pt>
              </c:numCache>
            </c:numRef>
          </c:val>
          <c:smooth val="0"/>
        </c:ser>
        <c:ser>
          <c:idx val="2"/>
          <c:order val="2"/>
          <c:tx>
            <c:strRef>
              <c:f>'By gender'!$M$1</c:f>
              <c:strCache>
                <c:ptCount val="1"/>
                <c:pt idx="0">
                  <c:v>Total  </c:v>
                </c:pt>
              </c:strCache>
            </c:strRef>
          </c:tx>
          <c:marker>
            <c:symbol val="none"/>
          </c:marker>
          <c:cat>
            <c:strRef>
              <c:f>'By gender'!$J$2:$J$24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'By gender'!$M$2:$M$24</c:f>
              <c:numCache>
                <c:formatCode>General</c:formatCode>
                <c:ptCount val="22"/>
                <c:pt idx="0">
                  <c:v>54.383692393480914</c:v>
                </c:pt>
                <c:pt idx="1">
                  <c:v>63.043164711712656</c:v>
                </c:pt>
                <c:pt idx="2">
                  <c:v>69.330934420492397</c:v>
                </c:pt>
                <c:pt idx="3">
                  <c:v>79.589927103238281</c:v>
                </c:pt>
                <c:pt idx="4">
                  <c:v>84.085130886269411</c:v>
                </c:pt>
                <c:pt idx="5">
                  <c:v>95.348645449316777</c:v>
                </c:pt>
                <c:pt idx="6">
                  <c:v>101.93497758477159</c:v>
                </c:pt>
                <c:pt idx="7">
                  <c:v>100.37774401786173</c:v>
                </c:pt>
                <c:pt idx="8">
                  <c:v>101.62863655521555</c:v>
                </c:pt>
                <c:pt idx="9">
                  <c:v>98.446925455818217</c:v>
                </c:pt>
                <c:pt idx="10">
                  <c:v>81.512356103331996</c:v>
                </c:pt>
                <c:pt idx="11">
                  <c:v>82.408614648449671</c:v>
                </c:pt>
                <c:pt idx="12">
                  <c:v>77.432021147927941</c:v>
                </c:pt>
                <c:pt idx="13">
                  <c:v>50.331993033712529</c:v>
                </c:pt>
                <c:pt idx="14">
                  <c:v>53.702368570863158</c:v>
                </c:pt>
                <c:pt idx="15">
                  <c:v>55.707489475294729</c:v>
                </c:pt>
                <c:pt idx="16">
                  <c:v>56.775434304828941</c:v>
                </c:pt>
                <c:pt idx="17">
                  <c:v>46.444702688518419</c:v>
                </c:pt>
                <c:pt idx="18">
                  <c:v>46.488292273397363</c:v>
                </c:pt>
                <c:pt idx="19">
                  <c:v>45.087376479593608</c:v>
                </c:pt>
                <c:pt idx="20">
                  <c:v>38.70332317274849</c:v>
                </c:pt>
                <c:pt idx="21">
                  <c:v>33.453279334882446</c:v>
                </c:pt>
              </c:numCache>
            </c:numRef>
          </c:val>
          <c:smooth val="0"/>
        </c:ser>
        <c:dLbls>
          <c:showLegendKey val="0"/>
          <c:showVal val="0"/>
          <c:showCatName val="0"/>
          <c:showSerName val="0"/>
          <c:showPercent val="0"/>
          <c:showBubbleSize val="0"/>
        </c:dLbls>
        <c:marker val="1"/>
        <c:smooth val="0"/>
        <c:axId val="196713856"/>
        <c:axId val="196736128"/>
      </c:lineChart>
      <c:catAx>
        <c:axId val="196713856"/>
        <c:scaling>
          <c:orientation val="minMax"/>
        </c:scaling>
        <c:delete val="0"/>
        <c:axPos val="b"/>
        <c:majorTickMark val="out"/>
        <c:minorTickMark val="none"/>
        <c:tickLblPos val="nextTo"/>
        <c:crossAx val="196736128"/>
        <c:crosses val="autoZero"/>
        <c:auto val="1"/>
        <c:lblAlgn val="ctr"/>
        <c:lblOffset val="100"/>
        <c:noMultiLvlLbl val="0"/>
      </c:catAx>
      <c:valAx>
        <c:axId val="196736128"/>
        <c:scaling>
          <c:orientation val="minMax"/>
        </c:scaling>
        <c:delete val="0"/>
        <c:axPos val="l"/>
        <c:title>
          <c:tx>
            <c:rich>
              <a:bodyPr rot="-5400000" vert="horz"/>
              <a:lstStyle/>
              <a:p>
                <a:pPr>
                  <a:defRPr/>
                </a:pPr>
                <a:r>
                  <a:rPr lang="en-US" baseline="0" dirty="0" smtClean="0"/>
                  <a:t>Notification </a:t>
                </a:r>
                <a:r>
                  <a:rPr lang="en-US" baseline="0" dirty="0"/>
                  <a:t>rate per 100,000 population</a:t>
                </a:r>
                <a:endParaRPr lang="en-US" dirty="0"/>
              </a:p>
            </c:rich>
          </c:tx>
          <c:layout/>
          <c:overlay val="0"/>
        </c:title>
        <c:numFmt formatCode="General" sourceLinked="1"/>
        <c:majorTickMark val="out"/>
        <c:minorTickMark val="none"/>
        <c:tickLblPos val="nextTo"/>
        <c:crossAx val="196713856"/>
        <c:crosses val="autoZero"/>
        <c:crossBetween val="between"/>
      </c:valAx>
    </c:plotArea>
    <c:legend>
      <c:legendPos val="b"/>
      <c:layout/>
      <c:overlay val="0"/>
    </c:legend>
    <c:plotVisOnly val="1"/>
    <c:dispBlanksAs val="gap"/>
    <c:showDLblsOverMax val="0"/>
  </c:chart>
  <c:spPr>
    <a:ln>
      <a:noFill/>
    </a:ln>
  </c:spPr>
  <c:externalData r:id="rId1">
    <c:autoUpdate val="0"/>
  </c:externalData>
  <c:userShapes r:id="rId2"/>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pivotSource>
    <c:name>[Chalmydia trends in CIR  24102017.xlsx]Chlamydia CIR by gender!PivotTable2</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s>
    <c:plotArea>
      <c:layout/>
      <c:lineChart>
        <c:grouping val="standard"/>
        <c:varyColors val="0"/>
        <c:ser>
          <c:idx val="0"/>
          <c:order val="0"/>
          <c:tx>
            <c:strRef>
              <c:f>'Chlamydia CIR by gender'!$M$31</c:f>
              <c:strCache>
                <c:ptCount val="1"/>
                <c:pt idx="0">
                  <c:v>Males </c:v>
                </c:pt>
              </c:strCache>
            </c:strRef>
          </c:tx>
          <c:marker>
            <c:symbol val="none"/>
          </c:marker>
          <c:cat>
            <c:strRef>
              <c:f>'Chlamydia CIR by gender'!$L$32:$L$54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'Chlamydia CIR by gender'!$M$32:$M$54</c:f>
              <c:numCache>
                <c:formatCode>General</c:formatCode>
                <c:ptCount val="22"/>
                <c:pt idx="0">
                  <c:v>6.554710726173071</c:v>
                </c:pt>
                <c:pt idx="1">
                  <c:v>9.2210337334299144</c:v>
                </c:pt>
                <c:pt idx="2">
                  <c:v>12.109550324624827</c:v>
                </c:pt>
                <c:pt idx="3">
                  <c:v>15.942389647556537</c:v>
                </c:pt>
                <c:pt idx="4">
                  <c:v>22.108261601837985</c:v>
                </c:pt>
                <c:pt idx="5">
                  <c:v>34.015632803813041</c:v>
                </c:pt>
                <c:pt idx="6">
                  <c:v>39.30809530954226</c:v>
                </c:pt>
                <c:pt idx="7">
                  <c:v>45.217155388754492</c:v>
                </c:pt>
                <c:pt idx="8">
                  <c:v>51.023449205719558</c:v>
                </c:pt>
                <c:pt idx="9">
                  <c:v>59.659872646939576</c:v>
                </c:pt>
                <c:pt idx="10">
                  <c:v>71.648486295929018</c:v>
                </c:pt>
                <c:pt idx="11">
                  <c:v>68.627733250514353</c:v>
                </c:pt>
                <c:pt idx="12">
                  <c:v>96.38090185526157</c:v>
                </c:pt>
                <c:pt idx="13">
                  <c:v>117.10137977615277</c:v>
                </c:pt>
                <c:pt idx="14">
                  <c:v>101.33326058576169</c:v>
                </c:pt>
                <c:pt idx="15">
                  <c:v>105.99731860664347</c:v>
                </c:pt>
                <c:pt idx="16">
                  <c:v>121.48551127976032</c:v>
                </c:pt>
                <c:pt idx="17">
                  <c:v>120.869503616625</c:v>
                </c:pt>
                <c:pt idx="18">
                  <c:v>120.69350142715776</c:v>
                </c:pt>
                <c:pt idx="19">
                  <c:v>128.82109794820653</c:v>
                </c:pt>
                <c:pt idx="20">
                  <c:v>135.61680374171561</c:v>
                </c:pt>
                <c:pt idx="21">
                  <c:v>143.64423121029822</c:v>
                </c:pt>
              </c:numCache>
            </c:numRef>
          </c:val>
          <c:smooth val="0"/>
        </c:ser>
        <c:ser>
          <c:idx val="1"/>
          <c:order val="1"/>
          <c:tx>
            <c:strRef>
              <c:f>'Chlamydia CIR by gender'!$N$31</c:f>
              <c:strCache>
                <c:ptCount val="1"/>
                <c:pt idx="0">
                  <c:v>Females </c:v>
                </c:pt>
              </c:strCache>
            </c:strRef>
          </c:tx>
          <c:marker>
            <c:symbol val="none"/>
          </c:marker>
          <c:cat>
            <c:strRef>
              <c:f>'Chlamydia CIR by gender'!$L$32:$L$54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'Chlamydia CIR by gender'!$N$32:$N$54</c:f>
              <c:numCache>
                <c:formatCode>General</c:formatCode>
                <c:ptCount val="22"/>
                <c:pt idx="0">
                  <c:v>6.955645437343053</c:v>
                </c:pt>
                <c:pt idx="1">
                  <c:v>10.8442346188498</c:v>
                </c:pt>
                <c:pt idx="2">
                  <c:v>13.363602257572481</c:v>
                </c:pt>
                <c:pt idx="3">
                  <c:v>19.662021354379181</c:v>
                </c:pt>
                <c:pt idx="4">
                  <c:v>25.796133866051793</c:v>
                </c:pt>
                <c:pt idx="5">
                  <c:v>34.448836375130071</c:v>
                </c:pt>
                <c:pt idx="6">
                  <c:v>44.240626390446863</c:v>
                </c:pt>
                <c:pt idx="7">
                  <c:v>51.647887231049211</c:v>
                </c:pt>
                <c:pt idx="8">
                  <c:v>62.606574502077336</c:v>
                </c:pt>
                <c:pt idx="9">
                  <c:v>70.421305371229309</c:v>
                </c:pt>
                <c:pt idx="10">
                  <c:v>83.212306547907019</c:v>
                </c:pt>
                <c:pt idx="11">
                  <c:v>78.303582849108196</c:v>
                </c:pt>
                <c:pt idx="12">
                  <c:v>135.79228924465599</c:v>
                </c:pt>
                <c:pt idx="13">
                  <c:v>167.08540282449849</c:v>
                </c:pt>
                <c:pt idx="14">
                  <c:v>146.31494075065439</c:v>
                </c:pt>
                <c:pt idx="15">
                  <c:v>125.02413030494228</c:v>
                </c:pt>
                <c:pt idx="16">
                  <c:v>148.81974197956168</c:v>
                </c:pt>
                <c:pt idx="17">
                  <c:v>143.98288443408549</c:v>
                </c:pt>
                <c:pt idx="18">
                  <c:v>147.04910662809274</c:v>
                </c:pt>
                <c:pt idx="19">
                  <c:v>149.7858510939227</c:v>
                </c:pt>
                <c:pt idx="20">
                  <c:v>147.41818789027499</c:v>
                </c:pt>
                <c:pt idx="21">
                  <c:v>144.34437952062711</c:v>
                </c:pt>
              </c:numCache>
            </c:numRef>
          </c:val>
          <c:smooth val="0"/>
        </c:ser>
        <c:ser>
          <c:idx val="2"/>
          <c:order val="2"/>
          <c:tx>
            <c:strRef>
              <c:f>'Chlamydia CIR by gender'!$O$31</c:f>
              <c:strCache>
                <c:ptCount val="1"/>
                <c:pt idx="0">
                  <c:v>Total </c:v>
                </c:pt>
              </c:strCache>
            </c:strRef>
          </c:tx>
          <c:marker>
            <c:symbol val="none"/>
          </c:marker>
          <c:cat>
            <c:strRef>
              <c:f>'Chlamydia CIR by gender'!$L$32:$L$54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'Chlamydia CIR by gender'!$O$32:$O$54</c:f>
              <c:numCache>
                <c:formatCode>General</c:formatCode>
                <c:ptCount val="22"/>
                <c:pt idx="0">
                  <c:v>6.7565946432062987</c:v>
                </c:pt>
                <c:pt idx="1">
                  <c:v>10.038369184192216</c:v>
                </c:pt>
                <c:pt idx="2">
                  <c:v>12.741007041474736</c:v>
                </c:pt>
                <c:pt idx="3">
                  <c:v>17.815347508209264</c:v>
                </c:pt>
                <c:pt idx="4">
                  <c:v>23.965227530392955</c:v>
                </c:pt>
                <c:pt idx="5">
                  <c:v>34.284666891146564</c:v>
                </c:pt>
                <c:pt idx="6">
                  <c:v>42.096363144825531</c:v>
                </c:pt>
                <c:pt idx="7">
                  <c:v>49.065621567225392</c:v>
                </c:pt>
                <c:pt idx="8">
                  <c:v>57.643170394794453</c:v>
                </c:pt>
                <c:pt idx="9">
                  <c:v>66.11086057802072</c:v>
                </c:pt>
                <c:pt idx="10">
                  <c:v>79.083023731039418</c:v>
                </c:pt>
                <c:pt idx="11">
                  <c:v>74.153601732892312</c:v>
                </c:pt>
                <c:pt idx="12">
                  <c:v>118.47122821384163</c:v>
                </c:pt>
                <c:pt idx="13">
                  <c:v>148.35437496815922</c:v>
                </c:pt>
                <c:pt idx="14">
                  <c:v>125.99569509259736</c:v>
                </c:pt>
                <c:pt idx="15">
                  <c:v>117.67008438071839</c:v>
                </c:pt>
                <c:pt idx="16">
                  <c:v>139.63923515970788</c:v>
                </c:pt>
                <c:pt idx="17">
                  <c:v>135.8033516903605</c:v>
                </c:pt>
                <c:pt idx="18">
                  <c:v>135.93412044499735</c:v>
                </c:pt>
                <c:pt idx="19">
                  <c:v>140.15517029567198</c:v>
                </c:pt>
                <c:pt idx="20">
                  <c:v>142.50718993503597</c:v>
                </c:pt>
                <c:pt idx="21">
                  <c:v>144.43920606737066</c:v>
                </c:pt>
              </c:numCache>
            </c:numRef>
          </c:val>
          <c:smooth val="0"/>
        </c:ser>
        <c:dLbls>
          <c:showLegendKey val="0"/>
          <c:showVal val="0"/>
          <c:showCatName val="0"/>
          <c:showSerName val="0"/>
          <c:showPercent val="0"/>
          <c:showBubbleSize val="0"/>
        </c:dLbls>
        <c:marker val="1"/>
        <c:smooth val="0"/>
        <c:axId val="197137152"/>
        <c:axId val="197138688"/>
      </c:lineChart>
      <c:catAx>
        <c:axId val="197137152"/>
        <c:scaling>
          <c:orientation val="minMax"/>
        </c:scaling>
        <c:delete val="0"/>
        <c:axPos val="b"/>
        <c:majorTickMark val="out"/>
        <c:minorTickMark val="none"/>
        <c:tickLblPos val="nextTo"/>
        <c:crossAx val="197138688"/>
        <c:crosses val="autoZero"/>
        <c:auto val="1"/>
        <c:lblAlgn val="ctr"/>
        <c:lblOffset val="100"/>
        <c:noMultiLvlLbl val="0"/>
      </c:catAx>
      <c:valAx>
        <c:axId val="197138688"/>
        <c:scaling>
          <c:orientation val="minMax"/>
        </c:scaling>
        <c:delete val="0"/>
        <c:axPos val="l"/>
        <c:title>
          <c:tx>
            <c:rich>
              <a:bodyPr rot="-5400000" vert="horz"/>
              <a:lstStyle/>
              <a:p>
                <a:pPr>
                  <a:defRPr/>
                </a:pPr>
                <a:r>
                  <a:rPr lang="en-US"/>
                  <a:t>Notification rate per 100,000 population</a:t>
                </a:r>
              </a:p>
            </c:rich>
          </c:tx>
          <c:layout/>
          <c:overlay val="0"/>
        </c:title>
        <c:numFmt formatCode="General" sourceLinked="1"/>
        <c:majorTickMark val="out"/>
        <c:minorTickMark val="none"/>
        <c:tickLblPos val="nextTo"/>
        <c:crossAx val="197137152"/>
        <c:crosses val="autoZero"/>
        <c:crossBetween val="between"/>
      </c:val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[Gonorrhoea_CIR trends_1995-2016 v2.xlsx]Trend!PivotTable4</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s>
    <c:plotArea>
      <c:layout/>
      <c:lineChart>
        <c:grouping val="standard"/>
        <c:varyColors val="0"/>
        <c:ser>
          <c:idx val="0"/>
          <c:order val="0"/>
          <c:tx>
            <c:strRef>
              <c:f>Trend!$R$1</c:f>
              <c:strCache>
                <c:ptCount val="1"/>
                <c:pt idx="0">
                  <c:v>Males</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Trend!$R$2:$R$24</c:f>
              <c:numCache>
                <c:formatCode>General</c:formatCode>
                <c:ptCount val="22"/>
                <c:pt idx="0">
                  <c:v>4.5549684707304392</c:v>
                </c:pt>
                <c:pt idx="1">
                  <c:v>3.8883877189162286</c:v>
                </c:pt>
                <c:pt idx="2">
                  <c:v>4.7216136586839914</c:v>
                </c:pt>
                <c:pt idx="3">
                  <c:v>5.2770976185291669</c:v>
                </c:pt>
                <c:pt idx="4">
                  <c:v>7.499033457909869</c:v>
                </c:pt>
                <c:pt idx="5">
                  <c:v>11.7153538961773</c:v>
                </c:pt>
                <c:pt idx="6">
                  <c:v>13.616529747749933</c:v>
                </c:pt>
                <c:pt idx="7">
                  <c:v>4.6244818011226183</c:v>
                </c:pt>
                <c:pt idx="8">
                  <c:v>7.5019371440433593</c:v>
                </c:pt>
                <c:pt idx="9">
                  <c:v>11.031642427696777</c:v>
                </c:pt>
                <c:pt idx="10">
                  <c:v>14.28456263073557</c:v>
                </c:pt>
                <c:pt idx="11">
                  <c:v>17.914633002242628</c:v>
                </c:pt>
                <c:pt idx="12">
                  <c:v>16.736038725779299</c:v>
                </c:pt>
                <c:pt idx="13">
                  <c:v>16.971757581071962</c:v>
                </c:pt>
                <c:pt idx="14">
                  <c:v>15.004186652081952</c:v>
                </c:pt>
                <c:pt idx="15">
                  <c:v>20.636256715033536</c:v>
                </c:pt>
                <c:pt idx="16">
                  <c:v>28.600355788426008</c:v>
                </c:pt>
                <c:pt idx="17">
                  <c:v>38.412477851224473</c:v>
                </c:pt>
                <c:pt idx="18">
                  <c:v>44.616555029944571</c:v>
                </c:pt>
                <c:pt idx="19">
                  <c:v>45.701121461348571</c:v>
                </c:pt>
                <c:pt idx="20">
                  <c:v>45.658648300139141</c:v>
                </c:pt>
                <c:pt idx="21">
                  <c:v>72.586632506918889</c:v>
                </c:pt>
              </c:numCache>
            </c:numRef>
          </c:val>
          <c:smooth val="0"/>
        </c:ser>
        <c:ser>
          <c:idx val="1"/>
          <c:order val="1"/>
          <c:tx>
            <c:strRef>
              <c:f>Trend!$S$1</c:f>
              <c:strCache>
                <c:ptCount val="1"/>
                <c:pt idx="0">
                  <c:v>Females</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Trend!$S$2:$S$24</c:f>
              <c:numCache>
                <c:formatCode>General</c:formatCode>
                <c:ptCount val="22"/>
                <c:pt idx="0">
                  <c:v>0.49291975540226357</c:v>
                </c:pt>
                <c:pt idx="1">
                  <c:v>0.71199520224771407</c:v>
                </c:pt>
                <c:pt idx="2">
                  <c:v>0.71199520224771407</c:v>
                </c:pt>
                <c:pt idx="3">
                  <c:v>1.6430658513408787</c:v>
                </c:pt>
                <c:pt idx="4">
                  <c:v>2.1907544684545051</c:v>
                </c:pt>
                <c:pt idx="5">
                  <c:v>3.145549124091406</c:v>
                </c:pt>
                <c:pt idx="6">
                  <c:v>4.1602423899273431</c:v>
                </c:pt>
                <c:pt idx="7">
                  <c:v>6.1896289215992173</c:v>
                </c:pt>
                <c:pt idx="8">
                  <c:v>1.9279172050882807</c:v>
                </c:pt>
                <c:pt idx="9">
                  <c:v>1.4159779900381229</c:v>
                </c:pt>
                <c:pt idx="10">
                  <c:v>1.5103765227073311</c:v>
                </c:pt>
                <c:pt idx="11">
                  <c:v>2.2655647840609965</c:v>
                </c:pt>
                <c:pt idx="12">
                  <c:v>2.6431589147378296</c:v>
                </c:pt>
                <c:pt idx="13">
                  <c:v>3.4455464424260991</c:v>
                </c:pt>
                <c:pt idx="14">
                  <c:v>3.8003880714455684</c:v>
                </c:pt>
                <c:pt idx="15">
                  <c:v>6.4347479846067017</c:v>
                </c:pt>
                <c:pt idx="16">
                  <c:v>6.7802378092835713</c:v>
                </c:pt>
                <c:pt idx="17">
                  <c:v>10.148763599883052</c:v>
                </c:pt>
                <c:pt idx="18">
                  <c:v>11.228419301998271</c:v>
                </c:pt>
                <c:pt idx="19">
                  <c:v>9.0137353542377223</c:v>
                </c:pt>
                <c:pt idx="20">
                  <c:v>9.0552733051789112</c:v>
                </c:pt>
                <c:pt idx="21">
                  <c:v>10.135260029649789</c:v>
                </c:pt>
              </c:numCache>
            </c:numRef>
          </c:val>
          <c:smooth val="0"/>
        </c:ser>
        <c:ser>
          <c:idx val="2"/>
          <c:order val="2"/>
          <c:tx>
            <c:strRef>
              <c:f>Trend!$T$1</c:f>
              <c:strCache>
                <c:ptCount val="1"/>
                <c:pt idx="0">
                  <c:v>Total</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Trend!$T$2:$T$24</c:f>
              <c:numCache>
                <c:formatCode>General</c:formatCode>
                <c:ptCount val="22"/>
                <c:pt idx="0">
                  <c:v>2.5095922960480541</c:v>
                </c:pt>
                <c:pt idx="1">
                  <c:v>2.2889687974943791</c:v>
                </c:pt>
                <c:pt idx="2">
                  <c:v>2.7026378572825198</c:v>
                </c:pt>
                <c:pt idx="3">
                  <c:v>3.4472421649011733</c:v>
                </c:pt>
                <c:pt idx="4">
                  <c:v>4.8261390308616425</c:v>
                </c:pt>
                <c:pt idx="5">
                  <c:v>7.4032415476042468</c:v>
                </c:pt>
                <c:pt idx="6">
                  <c:v>8.9094182762547653</c:v>
                </c:pt>
                <c:pt idx="7">
                  <c:v>5.4630816937493414</c:v>
                </c:pt>
                <c:pt idx="8">
                  <c:v>4.7482859581185863</c:v>
                </c:pt>
                <c:pt idx="9">
                  <c:v>6.3681528205728126</c:v>
                </c:pt>
                <c:pt idx="10">
                  <c:v>8.0663269060588956</c:v>
                </c:pt>
                <c:pt idx="11">
                  <c:v>10.165458761729194</c:v>
                </c:pt>
                <c:pt idx="12">
                  <c:v>9.8352582451069015</c:v>
                </c:pt>
                <c:pt idx="13">
                  <c:v>10.472073527164182</c:v>
                </c:pt>
                <c:pt idx="14">
                  <c:v>9.4589399187315788</c:v>
                </c:pt>
                <c:pt idx="15">
                  <c:v>13.621745274671051</c:v>
                </c:pt>
                <c:pt idx="16">
                  <c:v>18.176856894521052</c:v>
                </c:pt>
                <c:pt idx="17">
                  <c:v>24.366577947331574</c:v>
                </c:pt>
                <c:pt idx="18">
                  <c:v>28.006308284723683</c:v>
                </c:pt>
                <c:pt idx="19">
                  <c:v>27.216227255497582</c:v>
                </c:pt>
                <c:pt idx="20">
                  <c:v>27.174226904794658</c:v>
                </c:pt>
                <c:pt idx="21">
                  <c:v>41.097343162815406</c:v>
                </c:pt>
              </c:numCache>
            </c:numRef>
          </c:val>
          <c:smooth val="0"/>
        </c:ser>
        <c:dLbls>
          <c:showLegendKey val="0"/>
          <c:showVal val="0"/>
          <c:showCatName val="0"/>
          <c:showSerName val="0"/>
          <c:showPercent val="0"/>
          <c:showBubbleSize val="0"/>
        </c:dLbls>
        <c:marker val="1"/>
        <c:smooth val="0"/>
        <c:axId val="197247360"/>
        <c:axId val="197248896"/>
      </c:lineChart>
      <c:catAx>
        <c:axId val="197247360"/>
        <c:scaling>
          <c:orientation val="minMax"/>
        </c:scaling>
        <c:delete val="0"/>
        <c:axPos val="b"/>
        <c:numFmt formatCode="General" sourceLinked="0"/>
        <c:majorTickMark val="out"/>
        <c:minorTickMark val="none"/>
        <c:tickLblPos val="nextTo"/>
        <c:spPr>
          <a:ln w="12700">
            <a:solidFill>
              <a:schemeClr val="tx1"/>
            </a:solidFill>
          </a:ln>
        </c:spPr>
        <c:txPr>
          <a:bodyPr/>
          <a:lstStyle/>
          <a:p>
            <a:pPr>
              <a:defRPr sz="900" b="0" i="0" baseline="0"/>
            </a:pPr>
            <a:endParaRPr lang="en-US"/>
          </a:p>
        </c:txPr>
        <c:crossAx val="197248896"/>
        <c:crosses val="autoZero"/>
        <c:auto val="1"/>
        <c:lblAlgn val="ctr"/>
        <c:lblOffset val="100"/>
        <c:noMultiLvlLbl val="0"/>
      </c:catAx>
      <c:valAx>
        <c:axId val="197248896"/>
        <c:scaling>
          <c:orientation val="minMax"/>
        </c:scaling>
        <c:delete val="0"/>
        <c:axPos val="l"/>
        <c:title>
          <c:tx>
            <c:rich>
              <a:bodyPr rot="-5400000" vert="horz"/>
              <a:lstStyle/>
              <a:p>
                <a:pPr>
                  <a:defRPr sz="1000" baseline="0"/>
                </a:pPr>
                <a:r>
                  <a:rPr lang="en-US" sz="1000" baseline="0"/>
                  <a:t>Notification rate per 100,000 population</a:t>
                </a:r>
              </a:p>
            </c:rich>
          </c:tx>
          <c:layout>
            <c:manualLayout>
              <c:xMode val="edge"/>
              <c:yMode val="edge"/>
              <c:x val="5.6895628380979691E-3"/>
              <c:y val="0.17227432548646859"/>
            </c:manualLayout>
          </c:layout>
          <c:overlay val="0"/>
        </c:title>
        <c:numFmt formatCode="General" sourceLinked="1"/>
        <c:majorTickMark val="out"/>
        <c:minorTickMark val="none"/>
        <c:tickLblPos val="nextTo"/>
        <c:spPr>
          <a:ln w="12700">
            <a:solidFill>
              <a:schemeClr val="tx1"/>
            </a:solidFill>
          </a:ln>
        </c:spPr>
        <c:txPr>
          <a:bodyPr/>
          <a:lstStyle/>
          <a:p>
            <a:pPr>
              <a:defRPr sz="900" b="0" i="0" baseline="0"/>
            </a:pPr>
            <a:endParaRPr lang="en-US"/>
          </a:p>
        </c:txPr>
        <c:crossAx val="197247360"/>
        <c:crosses val="autoZero"/>
        <c:crossBetween val="between"/>
      </c:valAx>
    </c:plotArea>
    <c:legend>
      <c:legendPos val="b"/>
      <c:layout/>
      <c:overlay val="0"/>
      <c:txPr>
        <a:bodyPr/>
        <a:lstStyle/>
        <a:p>
          <a:pPr>
            <a:defRPr sz="1000" b="0" i="0" baseline="0"/>
          </a:pPr>
          <a:endParaRPr lang="en-US"/>
        </a:p>
      </c:txPr>
    </c:legend>
    <c:plotVisOnly val="1"/>
    <c:dispBlanksAs val="gap"/>
    <c:showDLblsOverMax val="0"/>
  </c:chart>
  <c:spPr>
    <a:ln>
      <a:noFill/>
    </a:ln>
  </c:spPr>
  <c:externalData r:id="rId2">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pivotSource>
    <c:name>[Herpes_CIR trends_1995-2016.xlsx]Trend!PivotTable4</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s>
    <c:plotArea>
      <c:layout>
        <c:manualLayout>
          <c:layoutTarget val="inner"/>
          <c:xMode val="edge"/>
          <c:yMode val="edge"/>
          <c:x val="9.0743408559983349E-2"/>
          <c:y val="1.5985152960559561E-2"/>
          <c:w val="0.88564643417684907"/>
          <c:h val="0.84221287384182819"/>
        </c:manualLayout>
      </c:layout>
      <c:lineChart>
        <c:grouping val="standard"/>
        <c:varyColors val="0"/>
        <c:ser>
          <c:idx val="0"/>
          <c:order val="0"/>
          <c:tx>
            <c:strRef>
              <c:f>Trend!$R$1</c:f>
              <c:strCache>
                <c:ptCount val="1"/>
                <c:pt idx="0">
                  <c:v>Males </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Trend!$R$2:$R$24</c:f>
              <c:numCache>
                <c:formatCode>General</c:formatCode>
                <c:ptCount val="22"/>
                <c:pt idx="0">
                  <c:v>5.1660008265601318</c:v>
                </c:pt>
                <c:pt idx="1">
                  <c:v>3.6106457389936408</c:v>
                </c:pt>
                <c:pt idx="2">
                  <c:v>3.1662585711175004</c:v>
                </c:pt>
                <c:pt idx="3">
                  <c:v>3.8883877189162286</c:v>
                </c:pt>
                <c:pt idx="4">
                  <c:v>4.7216136586839914</c:v>
                </c:pt>
                <c:pt idx="5">
                  <c:v>4.5730986699990339</c:v>
                </c:pt>
                <c:pt idx="6">
                  <c:v>6.1659757348301589</c:v>
                </c:pt>
                <c:pt idx="7">
                  <c:v>7.6560865374141134</c:v>
                </c:pt>
                <c:pt idx="8">
                  <c:v>7.7588527996612822</c:v>
                </c:pt>
                <c:pt idx="9">
                  <c:v>6.3644090929019868</c:v>
                </c:pt>
                <c:pt idx="10">
                  <c:v>7.7787222246579839</c:v>
                </c:pt>
                <c:pt idx="11">
                  <c:v>9.9001919222919792</c:v>
                </c:pt>
                <c:pt idx="12">
                  <c:v>16.264601015193968</c:v>
                </c:pt>
                <c:pt idx="13">
                  <c:v>14.520281486028237</c:v>
                </c:pt>
                <c:pt idx="14">
                  <c:v>7.5240935997243801</c:v>
                </c:pt>
                <c:pt idx="15">
                  <c:v>14.740183367881096</c:v>
                </c:pt>
                <c:pt idx="16">
                  <c:v>18.040224420391791</c:v>
                </c:pt>
                <c:pt idx="17">
                  <c:v>19.360240841396067</c:v>
                </c:pt>
                <c:pt idx="18">
                  <c:v>13.37616639951001</c:v>
                </c:pt>
                <c:pt idx="19">
                  <c:v>12.954314168876687</c:v>
                </c:pt>
                <c:pt idx="20">
                  <c:v>14.483347972416231</c:v>
                </c:pt>
                <c:pt idx="21">
                  <c:v>15.672596486280321</c:v>
                </c:pt>
              </c:numCache>
            </c:numRef>
          </c:val>
          <c:smooth val="0"/>
        </c:ser>
        <c:ser>
          <c:idx val="1"/>
          <c:order val="1"/>
          <c:tx>
            <c:strRef>
              <c:f>Trend!$S$1</c:f>
              <c:strCache>
                <c:ptCount val="1"/>
                <c:pt idx="0">
                  <c:v>Females </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Trend!$S$2:$S$24</c:f>
              <c:numCache>
                <c:formatCode>General</c:formatCode>
                <c:ptCount val="22"/>
                <c:pt idx="0">
                  <c:v>5.7507304796930754</c:v>
                </c:pt>
                <c:pt idx="1">
                  <c:v>6.3531879585180633</c:v>
                </c:pt>
                <c:pt idx="2">
                  <c:v>8.4344047035498431</c:v>
                </c:pt>
                <c:pt idx="3">
                  <c:v>9.4750130760657338</c:v>
                </c:pt>
                <c:pt idx="4">
                  <c:v>10.406083725158899</c:v>
                </c:pt>
                <c:pt idx="5">
                  <c:v>9.1322393925234362</c:v>
                </c:pt>
                <c:pt idx="6">
                  <c:v>10.552809964693749</c:v>
                </c:pt>
                <c:pt idx="7">
                  <c:v>10.502075301401952</c:v>
                </c:pt>
                <c:pt idx="8">
                  <c:v>11.263095250778905</c:v>
                </c:pt>
                <c:pt idx="9">
                  <c:v>12.885399709346919</c:v>
                </c:pt>
                <c:pt idx="10">
                  <c:v>12.979798242016127</c:v>
                </c:pt>
                <c:pt idx="11">
                  <c:v>11.516620985643399</c:v>
                </c:pt>
                <c:pt idx="12">
                  <c:v>27.941965670085622</c:v>
                </c:pt>
                <c:pt idx="13">
                  <c:v>23.74123096630586</c:v>
                </c:pt>
                <c:pt idx="14">
                  <c:v>12.739937284959575</c:v>
                </c:pt>
                <c:pt idx="15">
                  <c:v>23.14781825335028</c:v>
                </c:pt>
                <c:pt idx="16">
                  <c:v>34.937658520448466</c:v>
                </c:pt>
                <c:pt idx="17">
                  <c:v>37.874322030201853</c:v>
                </c:pt>
                <c:pt idx="18">
                  <c:v>35.110403432786896</c:v>
                </c:pt>
                <c:pt idx="19">
                  <c:v>38.3810666696574</c:v>
                </c:pt>
                <c:pt idx="20">
                  <c:v>38.505680522480965</c:v>
                </c:pt>
                <c:pt idx="21">
                  <c:v>41.330261186481721</c:v>
                </c:pt>
              </c:numCache>
            </c:numRef>
          </c:val>
          <c:smooth val="0"/>
        </c:ser>
        <c:ser>
          <c:idx val="2"/>
          <c:order val="2"/>
          <c:tx>
            <c:strRef>
              <c:f>Trend!$T$1</c:f>
              <c:strCache>
                <c:ptCount val="1"/>
                <c:pt idx="0">
                  <c:v>Total </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Trend!$T$2:$T$24</c:f>
              <c:numCache>
                <c:formatCode>General</c:formatCode>
                <c:ptCount val="22"/>
                <c:pt idx="0">
                  <c:v>5.4604315892034583</c:v>
                </c:pt>
                <c:pt idx="1">
                  <c:v>4.9916066547768985</c:v>
                </c:pt>
                <c:pt idx="2">
                  <c:v>5.8189447743531799</c:v>
                </c:pt>
                <c:pt idx="3">
                  <c:v>6.70143876856788</c:v>
                </c:pt>
                <c:pt idx="4">
                  <c:v>7.583932762782581</c:v>
                </c:pt>
                <c:pt idx="5">
                  <c:v>6.8671447458811805</c:v>
                </c:pt>
                <c:pt idx="6">
                  <c:v>8.4499067319207093</c:v>
                </c:pt>
                <c:pt idx="7">
                  <c:v>9.1391740484217951</c:v>
                </c:pt>
                <c:pt idx="8">
                  <c:v>9.573157173626182</c:v>
                </c:pt>
                <c:pt idx="9">
                  <c:v>9.6937437379830591</c:v>
                </c:pt>
                <c:pt idx="10">
                  <c:v>10.40131627360226</c:v>
                </c:pt>
                <c:pt idx="11">
                  <c:v>10.731516790224555</c:v>
                </c:pt>
                <c:pt idx="12">
                  <c:v>22.382877876754073</c:v>
                </c:pt>
                <c:pt idx="13">
                  <c:v>19.340315973591508</c:v>
                </c:pt>
                <c:pt idx="14">
                  <c:v>10.221757654113157</c:v>
                </c:pt>
                <c:pt idx="15">
                  <c:v>19.114032969418417</c:v>
                </c:pt>
                <c:pt idx="16">
                  <c:v>27.526822851055261</c:v>
                </c:pt>
                <c:pt idx="17">
                  <c:v>29.270406246213156</c:v>
                </c:pt>
                <c:pt idx="18">
                  <c:v>24.51914149440789</c:v>
                </c:pt>
                <c:pt idx="19">
                  <c:v>25.914216383706805</c:v>
                </c:pt>
                <c:pt idx="20">
                  <c:v>26.754223397765372</c:v>
                </c:pt>
                <c:pt idx="21">
                  <c:v>28.74924005615447</c:v>
                </c:pt>
              </c:numCache>
            </c:numRef>
          </c:val>
          <c:smooth val="0"/>
        </c:ser>
        <c:dLbls>
          <c:showLegendKey val="0"/>
          <c:showVal val="0"/>
          <c:showCatName val="0"/>
          <c:showSerName val="0"/>
          <c:showPercent val="0"/>
          <c:showBubbleSize val="0"/>
        </c:dLbls>
        <c:marker val="1"/>
        <c:smooth val="0"/>
        <c:axId val="197358336"/>
        <c:axId val="197359872"/>
      </c:lineChart>
      <c:catAx>
        <c:axId val="197358336"/>
        <c:scaling>
          <c:orientation val="minMax"/>
        </c:scaling>
        <c:delete val="0"/>
        <c:axPos val="b"/>
        <c:majorTickMark val="out"/>
        <c:minorTickMark val="none"/>
        <c:tickLblPos val="nextTo"/>
        <c:crossAx val="197359872"/>
        <c:crosses val="autoZero"/>
        <c:auto val="1"/>
        <c:lblAlgn val="ctr"/>
        <c:lblOffset val="100"/>
        <c:noMultiLvlLbl val="0"/>
      </c:catAx>
      <c:valAx>
        <c:axId val="197359872"/>
        <c:scaling>
          <c:orientation val="minMax"/>
        </c:scaling>
        <c:delete val="0"/>
        <c:axPos val="l"/>
        <c:title>
          <c:tx>
            <c:rich>
              <a:bodyPr rot="-5400000" vert="horz"/>
              <a:lstStyle/>
              <a:p>
                <a:pPr>
                  <a:defRPr/>
                </a:pPr>
                <a:r>
                  <a:rPr lang="en-US"/>
                  <a:t>Notification rate per 100,000 population</a:t>
                </a:r>
              </a:p>
            </c:rich>
          </c:tx>
          <c:layout/>
          <c:overlay val="0"/>
        </c:title>
        <c:numFmt formatCode="General" sourceLinked="1"/>
        <c:majorTickMark val="out"/>
        <c:minorTickMark val="none"/>
        <c:tickLblPos val="nextTo"/>
        <c:crossAx val="197358336"/>
        <c:crosses val="autoZero"/>
        <c:crossBetween val="between"/>
      </c:val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pivotSource>
    <c:name>[Trends in syphilis 20.09.2017.xlsx]Early syphilis CIR by gender!PivotTable3</c:name>
    <c:fmtId val="-1"/>
  </c:pivotSource>
  <c:chart>
    <c:autoTitleDeleted val="0"/>
    <c:pivotFmts>
      <c:pivotFmt>
        <c:idx val="0"/>
        <c:marker>
          <c:symbol val="none"/>
        </c:marker>
      </c:pivotFmt>
      <c:pivotFmt>
        <c:idx val="1"/>
        <c:spPr>
          <a:ln>
            <a:solidFill>
              <a:schemeClr val="accent3"/>
            </a:solidFill>
          </a:ln>
        </c:spPr>
        <c:marker>
          <c:symbol val="none"/>
        </c:marker>
      </c:pivotFmt>
      <c:pivotFmt>
        <c:idx val="2"/>
        <c:marker>
          <c:symbol val="none"/>
        </c:marker>
      </c:pivotFmt>
      <c:pivotFmt>
        <c:idx val="3"/>
        <c:marker>
          <c:symbol val="none"/>
        </c:marker>
      </c:pivotFmt>
      <c:pivotFmt>
        <c:idx val="4"/>
        <c:marker>
          <c:symbol val="none"/>
        </c:marker>
      </c:pivotFmt>
      <c:pivotFmt>
        <c:idx val="5"/>
        <c:spPr>
          <a:ln>
            <a:solidFill>
              <a:schemeClr val="accent4"/>
            </a:solidFill>
          </a:ln>
        </c:spPr>
        <c:marker>
          <c:symbol val="none"/>
        </c:marker>
      </c:pivotFmt>
      <c:pivotFmt>
        <c:idx val="6"/>
        <c:spPr>
          <a:ln>
            <a:solidFill>
              <a:schemeClr val="accent1"/>
            </a:solidFill>
          </a:ln>
        </c:spPr>
        <c:marker>
          <c:symbol val="none"/>
        </c:marker>
      </c:pivotFmt>
      <c:pivotFmt>
        <c:idx val="7"/>
        <c:spPr>
          <a:ln>
            <a:solidFill>
              <a:schemeClr val="accent2"/>
            </a:solidFill>
          </a:ln>
        </c:spPr>
        <c:marker>
          <c:symbol val="none"/>
        </c:marker>
      </c:pivotFmt>
      <c:pivotFmt>
        <c:idx val="8"/>
        <c:spPr>
          <a:ln>
            <a:solidFill>
              <a:schemeClr val="accent3"/>
            </a:solidFill>
          </a:ln>
        </c:spPr>
        <c:marker>
          <c:symbol val="none"/>
        </c:marker>
      </c:pivotFmt>
      <c:pivotFmt>
        <c:idx val="9"/>
        <c:spPr>
          <a:ln>
            <a:solidFill>
              <a:schemeClr val="accent1"/>
            </a:solidFill>
          </a:ln>
        </c:spPr>
        <c:marker>
          <c:symbol val="none"/>
        </c:marker>
      </c:pivotFmt>
      <c:pivotFmt>
        <c:idx val="10"/>
        <c:spPr>
          <a:ln>
            <a:solidFill>
              <a:schemeClr val="accent2"/>
            </a:solidFill>
          </a:ln>
        </c:spPr>
        <c:marker>
          <c:symbol val="none"/>
        </c:marker>
      </c:pivotFmt>
      <c:pivotFmt>
        <c:idx val="11"/>
        <c:spPr>
          <a:ln>
            <a:solidFill>
              <a:schemeClr val="accent3"/>
            </a:solidFill>
          </a:ln>
        </c:spPr>
        <c:marker>
          <c:symbol val="none"/>
        </c:marker>
      </c:pivotFmt>
      <c:pivotFmt>
        <c:idx val="12"/>
        <c:spPr>
          <a:ln>
            <a:solidFill>
              <a:schemeClr val="accent1"/>
            </a:solidFill>
          </a:ln>
        </c:spPr>
        <c:marker>
          <c:symbol val="none"/>
        </c:marker>
      </c:pivotFmt>
      <c:pivotFmt>
        <c:idx val="13"/>
        <c:spPr>
          <a:ln>
            <a:solidFill>
              <a:schemeClr val="accent2"/>
            </a:solidFill>
          </a:ln>
        </c:spPr>
        <c:marker>
          <c:symbol val="none"/>
        </c:marker>
      </c:pivotFmt>
    </c:pivotFmts>
    <c:plotArea>
      <c:layout/>
      <c:lineChart>
        <c:grouping val="standard"/>
        <c:varyColors val="0"/>
        <c:ser>
          <c:idx val="0"/>
          <c:order val="0"/>
          <c:tx>
            <c:strRef>
              <c:f>'Early syphilis CIR by gender'!$N$24</c:f>
              <c:strCache>
                <c:ptCount val="1"/>
                <c:pt idx="0">
                  <c:v>Total </c:v>
                </c:pt>
              </c:strCache>
            </c:strRef>
          </c:tx>
          <c:spPr>
            <a:ln>
              <a:solidFill>
                <a:schemeClr val="accent3"/>
              </a:solidFill>
            </a:ln>
          </c:spPr>
          <c:marker>
            <c:symbol val="none"/>
          </c:marker>
          <c:cat>
            <c:strRef>
              <c:f>'Early syphilis CIR by gender'!$M$25:$M$42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'Early syphilis CIR by gender'!$N$25:$N$42</c:f>
              <c:numCache>
                <c:formatCode>General</c:formatCode>
                <c:ptCount val="17"/>
                <c:pt idx="0">
                  <c:v>1.2253641182241495</c:v>
                </c:pt>
                <c:pt idx="1">
                  <c:v>6.0502353337317469</c:v>
                </c:pt>
                <c:pt idx="2">
                  <c:v>4.5185301859515574</c:v>
                </c:pt>
                <c:pt idx="3">
                  <c:v>2.2878178651687531</c:v>
                </c:pt>
                <c:pt idx="4">
                  <c:v>1.9340315973591498</c:v>
                </c:pt>
                <c:pt idx="5">
                  <c:v>1.5566595783622441</c:v>
                </c:pt>
                <c:pt idx="6">
                  <c:v>1.8632743437972299</c:v>
                </c:pt>
                <c:pt idx="7">
                  <c:v>1.9812030997337648</c:v>
                </c:pt>
                <c:pt idx="8">
                  <c:v>2.9482188984133391</c:v>
                </c:pt>
                <c:pt idx="9">
                  <c:v>3.6179355449526338</c:v>
                </c:pt>
                <c:pt idx="10">
                  <c:v>3.1602449037236817</c:v>
                </c:pt>
                <c:pt idx="11">
                  <c:v>3.7269095071500002</c:v>
                </c:pt>
                <c:pt idx="12">
                  <c:v>2.5064011305394733</c:v>
                </c:pt>
                <c:pt idx="13">
                  <c:v>4.0320366013026314</c:v>
                </c:pt>
                <c:pt idx="14">
                  <c:v>4.2420354209957658</c:v>
                </c:pt>
                <c:pt idx="15">
                  <c:v>5.64904716954387</c:v>
                </c:pt>
                <c:pt idx="16">
                  <c:v>6.405053482196581</c:v>
                </c:pt>
              </c:numCache>
            </c:numRef>
          </c:val>
          <c:smooth val="0"/>
        </c:ser>
        <c:ser>
          <c:idx val="1"/>
          <c:order val="1"/>
          <c:tx>
            <c:strRef>
              <c:f>'Early syphilis CIR by gender'!$O$24</c:f>
              <c:strCache>
                <c:ptCount val="1"/>
                <c:pt idx="0">
                  <c:v>Males </c:v>
                </c:pt>
              </c:strCache>
            </c:strRef>
          </c:tx>
          <c:spPr>
            <a:ln>
              <a:solidFill>
                <a:schemeClr val="accent1"/>
              </a:solidFill>
            </a:ln>
          </c:spPr>
          <c:marker>
            <c:symbol val="none"/>
          </c:marker>
          <c:cat>
            <c:strRef>
              <c:f>'Early syphilis CIR by gender'!$M$25:$M$42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'Early syphilis CIR by gender'!$O$25:$O$42</c:f>
              <c:numCache>
                <c:formatCode>General</c:formatCode>
                <c:ptCount val="17"/>
                <c:pt idx="0">
                  <c:v>1.9525589826962184</c:v>
                </c:pt>
                <c:pt idx="1">
                  <c:v>11.509821371682962</c:v>
                </c:pt>
                <c:pt idx="2">
                  <c:v>7.604703406290529</c:v>
                </c:pt>
                <c:pt idx="3">
                  <c:v>4.2647998832575293</c:v>
                </c:pt>
                <c:pt idx="4">
                  <c:v>3.2095501107530784</c:v>
                </c:pt>
                <c:pt idx="5">
                  <c:v>2.7847567137416416</c:v>
                </c:pt>
                <c:pt idx="6">
                  <c:v>3.6815427740991193</c:v>
                </c:pt>
                <c:pt idx="7">
                  <c:v>3.4927457087607028</c:v>
                </c:pt>
                <c:pt idx="8">
                  <c:v>5.6639119601524834</c:v>
                </c:pt>
                <c:pt idx="9">
                  <c:v>6.5120810102877655</c:v>
                </c:pt>
                <c:pt idx="10">
                  <c:v>5.7640717050520109</c:v>
                </c:pt>
                <c:pt idx="11">
                  <c:v>6.7760842944886273</c:v>
                </c:pt>
                <c:pt idx="12">
                  <c:v>4.4440552840477325</c:v>
                </c:pt>
                <c:pt idx="13">
                  <c:v>7.7440963365584246</c:v>
                </c:pt>
                <c:pt idx="14">
                  <c:v>8.0699006297920342</c:v>
                </c:pt>
                <c:pt idx="15">
                  <c:v>11.000548753242827</c:v>
                </c:pt>
                <c:pt idx="16">
                  <c:v>12.529582556782382</c:v>
                </c:pt>
              </c:numCache>
            </c:numRef>
          </c:val>
          <c:smooth val="0"/>
        </c:ser>
        <c:ser>
          <c:idx val="2"/>
          <c:order val="2"/>
          <c:tx>
            <c:strRef>
              <c:f>'Early syphilis CIR by gender'!$P$24</c:f>
              <c:strCache>
                <c:ptCount val="1"/>
                <c:pt idx="0">
                  <c:v>Females </c:v>
                </c:pt>
              </c:strCache>
            </c:strRef>
          </c:tx>
          <c:spPr>
            <a:ln>
              <a:solidFill>
                <a:schemeClr val="accent2"/>
              </a:solidFill>
            </a:ln>
          </c:spPr>
          <c:marker>
            <c:symbol val="none"/>
          </c:marker>
          <c:cat>
            <c:strRef>
              <c:f>'Early syphilis CIR by gender'!$M$25:$M$42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'Early syphilis CIR by gender'!$P$25:$P$42</c:f>
              <c:numCache>
                <c:formatCode>General</c:formatCode>
                <c:ptCount val="17"/>
                <c:pt idx="0">
                  <c:v>0.45661196962617184</c:v>
                </c:pt>
                <c:pt idx="1">
                  <c:v>0.65955062279335963</c:v>
                </c:pt>
                <c:pt idx="2">
                  <c:v>1.4713052354621079</c:v>
                </c:pt>
                <c:pt idx="3">
                  <c:v>0.71028528608515651</c:v>
                </c:pt>
                <c:pt idx="4">
                  <c:v>0.66078972868445796</c:v>
                </c:pt>
                <c:pt idx="5">
                  <c:v>0.33039486434222926</c:v>
                </c:pt>
                <c:pt idx="6">
                  <c:v>4.7199266334604112E-2</c:v>
                </c:pt>
                <c:pt idx="7">
                  <c:v>0.47199266334604145</c:v>
                </c:pt>
                <c:pt idx="8">
                  <c:v>0.1887970653384165</c:v>
                </c:pt>
                <c:pt idx="9">
                  <c:v>0.73416587743834893</c:v>
                </c:pt>
                <c:pt idx="10">
                  <c:v>0.60460719318452294</c:v>
                </c:pt>
                <c:pt idx="11">
                  <c:v>0.73416587743834893</c:v>
                </c:pt>
                <c:pt idx="12">
                  <c:v>0.51823473701530476</c:v>
                </c:pt>
                <c:pt idx="13">
                  <c:v>0.38867605276147882</c:v>
                </c:pt>
                <c:pt idx="14">
                  <c:v>0.49845541129425247</c:v>
                </c:pt>
                <c:pt idx="15">
                  <c:v>0.4153795094118769</c:v>
                </c:pt>
                <c:pt idx="16">
                  <c:v>0.4153795094118769</c:v>
                </c:pt>
              </c:numCache>
            </c:numRef>
          </c:val>
          <c:smooth val="0"/>
        </c:ser>
        <c:dLbls>
          <c:showLegendKey val="0"/>
          <c:showVal val="0"/>
          <c:showCatName val="0"/>
          <c:showSerName val="0"/>
          <c:showPercent val="0"/>
          <c:showBubbleSize val="0"/>
        </c:dLbls>
        <c:marker val="1"/>
        <c:smooth val="0"/>
        <c:axId val="197443968"/>
        <c:axId val="197445888"/>
      </c:lineChart>
      <c:catAx>
        <c:axId val="197443968"/>
        <c:scaling>
          <c:orientation val="minMax"/>
        </c:scaling>
        <c:delete val="0"/>
        <c:axPos val="b"/>
        <c:title>
          <c:tx>
            <c:rich>
              <a:bodyPr/>
              <a:lstStyle/>
              <a:p>
                <a:pPr>
                  <a:defRPr/>
                </a:pPr>
                <a:r>
                  <a:rPr lang="en-US"/>
                  <a:t>Year</a:t>
                </a:r>
              </a:p>
            </c:rich>
          </c:tx>
          <c:layout/>
          <c:overlay val="0"/>
        </c:title>
        <c:majorTickMark val="out"/>
        <c:minorTickMark val="none"/>
        <c:tickLblPos val="nextTo"/>
        <c:crossAx val="197445888"/>
        <c:crosses val="autoZero"/>
        <c:auto val="1"/>
        <c:lblAlgn val="ctr"/>
        <c:lblOffset val="100"/>
        <c:noMultiLvlLbl val="0"/>
      </c:catAx>
      <c:valAx>
        <c:axId val="197445888"/>
        <c:scaling>
          <c:orientation val="minMax"/>
        </c:scaling>
        <c:delete val="0"/>
        <c:axPos val="l"/>
        <c:title>
          <c:tx>
            <c:rich>
              <a:bodyPr rot="-5400000" vert="horz"/>
              <a:lstStyle/>
              <a:p>
                <a:pPr>
                  <a:defRPr/>
                </a:pPr>
                <a:r>
                  <a:rPr lang="en-US"/>
                  <a:t>Notification rate per 100,000 population</a:t>
                </a:r>
              </a:p>
            </c:rich>
          </c:tx>
          <c:layout/>
          <c:overlay val="0"/>
        </c:title>
        <c:numFmt formatCode="General" sourceLinked="1"/>
        <c:majorTickMark val="out"/>
        <c:minorTickMark val="none"/>
        <c:tickLblPos val="nextTo"/>
        <c:crossAx val="197443968"/>
        <c:crosses val="autoZero"/>
        <c:crossBetween val="between"/>
      </c:val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pivotSource>
    <c:name>[Trends MSM v Males.xlsx]graph (3)!PivotTable2</c:name>
    <c:fmtId val="-1"/>
  </c:pivotSource>
  <c:chart>
    <c:autoTitleDeleted val="0"/>
    <c:pivotFmts>
      <c:pivotFmt>
        <c:idx val="0"/>
        <c:spPr>
          <a:solidFill>
            <a:srgbClr val="0070C0">
              <a:alpha val="20000"/>
            </a:srgbClr>
          </a:solidFill>
        </c:spPr>
        <c:marker>
          <c:symbol val="none"/>
        </c:marker>
      </c:pivotFmt>
      <c:pivotFmt>
        <c:idx val="1"/>
        <c:spPr>
          <a:ln>
            <a:solidFill>
              <a:srgbClr val="0070C0"/>
            </a:solidFill>
          </a:ln>
        </c:spPr>
        <c:marker>
          <c:symbol val="none"/>
        </c:marker>
      </c:pivotFmt>
      <c:pivotFmt>
        <c:idx val="2"/>
        <c:marker>
          <c:symbol val="none"/>
        </c:marker>
      </c:pivotFmt>
      <c:pivotFmt>
        <c:idx val="3"/>
        <c:spPr>
          <a:ln>
            <a:solidFill>
              <a:schemeClr val="accent2">
                <a:lumMod val="75000"/>
              </a:schemeClr>
            </a:solidFill>
          </a:ln>
        </c:spPr>
        <c:marker>
          <c:symbol val="none"/>
        </c:marker>
      </c:pivotFmt>
      <c:pivotFmt>
        <c:idx val="4"/>
        <c:spPr>
          <a:solidFill>
            <a:schemeClr val="accent2">
              <a:lumMod val="75000"/>
              <a:alpha val="28000"/>
            </a:schemeClr>
          </a:solidFill>
        </c:spPr>
        <c:marker>
          <c:symbol val="none"/>
        </c:marker>
      </c:pivotFmt>
      <c:pivotFmt>
        <c:idx val="5"/>
        <c:spPr>
          <a:solidFill>
            <a:srgbClr val="0070C0">
              <a:alpha val="20000"/>
            </a:srgbClr>
          </a:solidFill>
          <a:ln>
            <a:solidFill>
              <a:srgbClr val="00B050"/>
            </a:solidFill>
            <a:prstDash val="sysDash"/>
          </a:ln>
        </c:spPr>
        <c:marker>
          <c:symbol val="none"/>
        </c:marker>
      </c:pivotFmt>
      <c:pivotFmt>
        <c:idx val="6"/>
        <c:spPr>
          <a:solidFill>
            <a:schemeClr val="accent2">
              <a:lumMod val="75000"/>
              <a:alpha val="28000"/>
            </a:schemeClr>
          </a:solidFill>
          <a:ln>
            <a:prstDash val="sysDash"/>
          </a:ln>
        </c:spPr>
        <c:marker>
          <c:symbol val="none"/>
        </c:marker>
      </c:pivotFmt>
      <c:pivotFmt>
        <c:idx val="7"/>
        <c:spPr>
          <a:ln>
            <a:solidFill>
              <a:srgbClr val="00B050"/>
            </a:solidFill>
          </a:ln>
        </c:spPr>
        <c:marker>
          <c:symbol val="none"/>
        </c:marker>
      </c:pivotFmt>
      <c:pivotFmt>
        <c:idx val="8"/>
        <c:spPr>
          <a:ln>
            <a:solidFill>
              <a:schemeClr val="accent4">
                <a:lumMod val="75000"/>
              </a:schemeClr>
            </a:solidFill>
          </a:ln>
        </c:spPr>
        <c:marker>
          <c:symbol val="none"/>
        </c:marker>
      </c:pivotFmt>
      <c:pivotFmt>
        <c:idx val="9"/>
        <c:spPr>
          <a:ln>
            <a:solidFill>
              <a:schemeClr val="accent4">
                <a:lumMod val="75000"/>
              </a:schemeClr>
            </a:solidFill>
          </a:ln>
        </c:spPr>
        <c:marker>
          <c:symbol val="none"/>
        </c:marker>
      </c:pivotFmt>
      <c:pivotFmt>
        <c:idx val="10"/>
        <c:spPr>
          <a:ln>
            <a:solidFill>
              <a:srgbClr val="00B050"/>
            </a:solidFill>
          </a:ln>
        </c:spPr>
        <c:marker>
          <c:symbol val="none"/>
        </c:marker>
      </c:pivotFmt>
      <c:pivotFmt>
        <c:idx val="11"/>
        <c:spPr>
          <a:ln>
            <a:solidFill>
              <a:srgbClr val="00B050"/>
            </a:solidFill>
            <a:prstDash val="sysDash"/>
          </a:ln>
        </c:spPr>
        <c:marker>
          <c:symbol val="none"/>
        </c:marker>
      </c:pivotFmt>
      <c:pivotFmt>
        <c:idx val="12"/>
        <c:spPr>
          <a:ln>
            <a:prstDash val="sysDash"/>
          </a:ln>
        </c:spPr>
        <c:marker>
          <c:symbol val="none"/>
        </c:marker>
      </c:pivotFmt>
      <c:pivotFmt>
        <c:idx val="13"/>
        <c:marker>
          <c:symbol val="none"/>
        </c:marker>
      </c:pivotFmt>
      <c:pivotFmt>
        <c:idx val="14"/>
        <c:spPr>
          <a:ln>
            <a:solidFill>
              <a:srgbClr val="0070C0"/>
            </a:solidFill>
            <a:prstDash val="sysDash"/>
          </a:ln>
        </c:spPr>
        <c:marker>
          <c:symbol val="none"/>
        </c:marker>
      </c:pivotFmt>
      <c:pivotFmt>
        <c:idx val="15"/>
        <c:marker>
          <c:symbol val="none"/>
        </c:marker>
      </c:pivotFmt>
      <c:pivotFmt>
        <c:idx val="16"/>
        <c:spPr>
          <a:ln>
            <a:solidFill>
              <a:srgbClr val="FF0000"/>
            </a:solidFill>
            <a:prstDash val="solid"/>
          </a:ln>
        </c:spPr>
        <c:marker>
          <c:symbol val="none"/>
        </c:marker>
      </c:pivotFmt>
      <c:pivotFmt>
        <c:idx val="17"/>
        <c:spPr>
          <a:solidFill>
            <a:schemeClr val="bg1">
              <a:lumMod val="75000"/>
            </a:schemeClr>
          </a:solidFill>
        </c:spPr>
        <c:marker>
          <c:symbol val="none"/>
        </c:marker>
      </c:pivotFmt>
      <c:pivotFmt>
        <c:idx val="18"/>
        <c:spPr>
          <a:solidFill>
            <a:schemeClr val="bg1">
              <a:lumMod val="75000"/>
            </a:schemeClr>
          </a:solidFill>
        </c:spPr>
        <c:marker>
          <c:symbol val="none"/>
        </c:marker>
      </c:pivotFmt>
      <c:pivotFmt>
        <c:idx val="19"/>
        <c:marker>
          <c:symbol val="none"/>
        </c:marker>
      </c:pivotFmt>
      <c:pivotFmt>
        <c:idx val="20"/>
        <c:spPr>
          <a:ln>
            <a:solidFill>
              <a:srgbClr val="FF0000"/>
            </a:solidFill>
            <a:prstDash val="solid"/>
          </a:ln>
        </c:spPr>
        <c:marker>
          <c:symbol val="none"/>
        </c:marker>
      </c:pivotFmt>
      <c:pivotFmt>
        <c:idx val="21"/>
        <c:spPr>
          <a:solidFill>
            <a:schemeClr val="bg1">
              <a:lumMod val="75000"/>
            </a:schemeClr>
          </a:solidFill>
        </c:spPr>
        <c:marker>
          <c:symbol val="none"/>
        </c:marker>
      </c:pivotFmt>
      <c:pivotFmt>
        <c:idx val="22"/>
        <c:marker>
          <c:symbol val="none"/>
        </c:marker>
      </c:pivotFmt>
      <c:pivotFmt>
        <c:idx val="23"/>
        <c:spPr>
          <a:ln>
            <a:solidFill>
              <a:srgbClr val="FF0000"/>
            </a:solidFill>
            <a:prstDash val="solid"/>
          </a:ln>
        </c:spPr>
        <c:marker>
          <c:symbol val="none"/>
        </c:marker>
      </c:pivotFmt>
    </c:pivotFmts>
    <c:plotArea>
      <c:layout/>
      <c:barChart>
        <c:barDir val="col"/>
        <c:grouping val="clustered"/>
        <c:varyColors val="0"/>
        <c:ser>
          <c:idx val="2"/>
          <c:order val="2"/>
          <c:tx>
            <c:strRef>
              <c:f>'graph (3)'!$D$1</c:f>
              <c:strCache>
                <c:ptCount val="1"/>
                <c:pt idx="0">
                  <c:v>Missing mode of transmission among males</c:v>
                </c:pt>
              </c:strCache>
            </c:strRef>
          </c:tx>
          <c:spPr>
            <a:solidFill>
              <a:schemeClr val="bg1">
                <a:lumMod val="75000"/>
              </a:schemeClr>
            </a:solidFill>
          </c:spPr>
          <c:invertIfNegative val="0"/>
          <c:cat>
            <c:strRef>
              <c:f>'graph (3)'!$A$2:$A$6</c:f>
              <c:strCache>
                <c:ptCount val="4"/>
                <c:pt idx="0">
                  <c:v>2013</c:v>
                </c:pt>
                <c:pt idx="1">
                  <c:v>2014</c:v>
                </c:pt>
                <c:pt idx="2">
                  <c:v>2015</c:v>
                </c:pt>
                <c:pt idx="3">
                  <c:v>2016</c:v>
                </c:pt>
              </c:strCache>
            </c:strRef>
          </c:cat>
          <c:val>
            <c:numRef>
              <c:f>'graph (3)'!$D$2:$D$6</c:f>
              <c:numCache>
                <c:formatCode>General</c:formatCode>
                <c:ptCount val="4"/>
                <c:pt idx="0">
                  <c:v>22.727272727272727</c:v>
                </c:pt>
                <c:pt idx="1">
                  <c:v>12.631578947368421</c:v>
                </c:pt>
                <c:pt idx="2">
                  <c:v>5.019305019305019</c:v>
                </c:pt>
                <c:pt idx="3">
                  <c:v>17.627118644067796</c:v>
                </c:pt>
              </c:numCache>
            </c:numRef>
          </c:val>
        </c:ser>
        <c:dLbls>
          <c:showLegendKey val="0"/>
          <c:showVal val="0"/>
          <c:showCatName val="0"/>
          <c:showSerName val="0"/>
          <c:showPercent val="0"/>
          <c:showBubbleSize val="0"/>
        </c:dLbls>
        <c:gapWidth val="150"/>
        <c:axId val="197574656"/>
        <c:axId val="197564288"/>
      </c:barChart>
      <c:lineChart>
        <c:grouping val="standard"/>
        <c:varyColors val="0"/>
        <c:ser>
          <c:idx val="0"/>
          <c:order val="0"/>
          <c:tx>
            <c:strRef>
              <c:f>'graph (3)'!$B$1</c:f>
              <c:strCache>
                <c:ptCount val="1"/>
                <c:pt idx="0">
                  <c:v>Syphilis MSM</c:v>
                </c:pt>
              </c:strCache>
            </c:strRef>
          </c:tx>
          <c:marker>
            <c:symbol val="none"/>
          </c:marker>
          <c:cat>
            <c:strRef>
              <c:f>'graph (3)'!$A$2:$A$6</c:f>
              <c:strCache>
                <c:ptCount val="4"/>
                <c:pt idx="0">
                  <c:v>2013</c:v>
                </c:pt>
                <c:pt idx="1">
                  <c:v>2014</c:v>
                </c:pt>
                <c:pt idx="2">
                  <c:v>2015</c:v>
                </c:pt>
                <c:pt idx="3">
                  <c:v>2016</c:v>
                </c:pt>
              </c:strCache>
            </c:strRef>
          </c:cat>
          <c:val>
            <c:numRef>
              <c:f>'graph (3)'!$B$2:$B$6</c:f>
              <c:numCache>
                <c:formatCode>General</c:formatCode>
                <c:ptCount val="4"/>
                <c:pt idx="0">
                  <c:v>137.57833004879521</c:v>
                </c:pt>
                <c:pt idx="1">
                  <c:v>163.35290347131823</c:v>
                </c:pt>
                <c:pt idx="2">
                  <c:v>254.2323356842347</c:v>
                </c:pt>
                <c:pt idx="3">
                  <c:v>255.38270824389187</c:v>
                </c:pt>
              </c:numCache>
            </c:numRef>
          </c:val>
          <c:smooth val="0"/>
        </c:ser>
        <c:ser>
          <c:idx val="1"/>
          <c:order val="1"/>
          <c:tx>
            <c:strRef>
              <c:f>'graph (3)'!$C$1</c:f>
              <c:strCache>
                <c:ptCount val="1"/>
                <c:pt idx="0">
                  <c:v>Syphilis Male</c:v>
                </c:pt>
              </c:strCache>
            </c:strRef>
          </c:tx>
          <c:spPr>
            <a:ln>
              <a:solidFill>
                <a:srgbClr val="FF0000"/>
              </a:solidFill>
              <a:prstDash val="solid"/>
            </a:ln>
          </c:spPr>
          <c:marker>
            <c:symbol val="none"/>
          </c:marker>
          <c:cat>
            <c:strRef>
              <c:f>'graph (3)'!$A$2:$A$6</c:f>
              <c:strCache>
                <c:ptCount val="4"/>
                <c:pt idx="0">
                  <c:v>2013</c:v>
                </c:pt>
                <c:pt idx="1">
                  <c:v>2014</c:v>
                </c:pt>
                <c:pt idx="2">
                  <c:v>2015</c:v>
                </c:pt>
                <c:pt idx="3">
                  <c:v>2016</c:v>
                </c:pt>
              </c:strCache>
            </c:strRef>
          </c:cat>
          <c:val>
            <c:numRef>
              <c:f>'graph (3)'!$C$2:$C$6</c:f>
              <c:numCache>
                <c:formatCode>General</c:formatCode>
                <c:ptCount val="4"/>
                <c:pt idx="0">
                  <c:v>12.208631641304851</c:v>
                </c:pt>
                <c:pt idx="1">
                  <c:v>13.114247180091745</c:v>
                </c:pt>
                <c:pt idx="2">
                  <c:v>17.876789577072429</c:v>
                </c:pt>
                <c:pt idx="3">
                  <c:v>20.36159430593192</c:v>
                </c:pt>
              </c:numCache>
            </c:numRef>
          </c:val>
          <c:smooth val="0"/>
        </c:ser>
        <c:dLbls>
          <c:showLegendKey val="0"/>
          <c:showVal val="0"/>
          <c:showCatName val="0"/>
          <c:showSerName val="0"/>
          <c:showPercent val="0"/>
          <c:showBubbleSize val="0"/>
        </c:dLbls>
        <c:marker val="1"/>
        <c:smooth val="0"/>
        <c:axId val="197552384"/>
        <c:axId val="197562368"/>
      </c:lineChart>
      <c:catAx>
        <c:axId val="197552384"/>
        <c:scaling>
          <c:orientation val="minMax"/>
        </c:scaling>
        <c:delete val="0"/>
        <c:axPos val="b"/>
        <c:majorTickMark val="out"/>
        <c:minorTickMark val="none"/>
        <c:tickLblPos val="nextTo"/>
        <c:crossAx val="197562368"/>
        <c:crosses val="autoZero"/>
        <c:auto val="1"/>
        <c:lblAlgn val="ctr"/>
        <c:lblOffset val="100"/>
        <c:noMultiLvlLbl val="0"/>
      </c:catAx>
      <c:valAx>
        <c:axId val="197562368"/>
        <c:scaling>
          <c:orientation val="minMax"/>
        </c:scaling>
        <c:delete val="0"/>
        <c:axPos val="l"/>
        <c:title>
          <c:tx>
            <c:rich>
              <a:bodyPr rot="-5400000" vert="horz"/>
              <a:lstStyle/>
              <a:p>
                <a:pPr>
                  <a:defRPr/>
                </a:pPr>
                <a:r>
                  <a:rPr lang="en-US"/>
                  <a:t>Rate per 100,000 population aged 18-64 years</a:t>
                </a:r>
              </a:p>
            </c:rich>
          </c:tx>
          <c:layout/>
          <c:overlay val="0"/>
        </c:title>
        <c:numFmt formatCode="General" sourceLinked="1"/>
        <c:majorTickMark val="out"/>
        <c:minorTickMark val="none"/>
        <c:tickLblPos val="nextTo"/>
        <c:crossAx val="197552384"/>
        <c:crosses val="autoZero"/>
        <c:crossBetween val="between"/>
      </c:valAx>
      <c:valAx>
        <c:axId val="197564288"/>
        <c:scaling>
          <c:orientation val="minMax"/>
        </c:scaling>
        <c:delete val="0"/>
        <c:axPos val="r"/>
        <c:title>
          <c:tx>
            <c:rich>
              <a:bodyPr rot="-5400000" vert="horz"/>
              <a:lstStyle/>
              <a:p>
                <a:pPr>
                  <a:defRPr/>
                </a:pPr>
                <a:r>
                  <a:rPr lang="en-US"/>
                  <a:t>Percentage of male cases</a:t>
                </a:r>
              </a:p>
            </c:rich>
          </c:tx>
          <c:layout/>
          <c:overlay val="0"/>
        </c:title>
        <c:numFmt formatCode="General" sourceLinked="1"/>
        <c:majorTickMark val="out"/>
        <c:minorTickMark val="none"/>
        <c:tickLblPos val="nextTo"/>
        <c:crossAx val="197574656"/>
        <c:crosses val="max"/>
        <c:crossBetween val="between"/>
      </c:valAx>
      <c:catAx>
        <c:axId val="197574656"/>
        <c:scaling>
          <c:orientation val="minMax"/>
        </c:scaling>
        <c:delete val="1"/>
        <c:axPos val="b"/>
        <c:majorTickMark val="out"/>
        <c:minorTickMark val="none"/>
        <c:tickLblPos val="nextTo"/>
        <c:crossAx val="197564288"/>
        <c:crosses val="autoZero"/>
        <c:auto val="1"/>
        <c:lblAlgn val="ctr"/>
        <c:lblOffset val="100"/>
        <c:noMultiLvlLbl val="0"/>
      </c:cat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pivotSource>
    <c:name>[Trichomoniasis_CIR TRENDS_1995-2016 v2.xlsx]Trend!PivotTable3</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s>
    <c:plotArea>
      <c:layout/>
      <c:lineChart>
        <c:grouping val="standard"/>
        <c:varyColors val="0"/>
        <c:ser>
          <c:idx val="0"/>
          <c:order val="0"/>
          <c:tx>
            <c:strRef>
              <c:f>Trend!$R$1</c:f>
              <c:strCache>
                <c:ptCount val="1"/>
                <c:pt idx="0">
                  <c:v>Males </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Trend!$R$2:$R$24</c:f>
              <c:numCache>
                <c:formatCode>General</c:formatCode>
                <c:ptCount val="22"/>
                <c:pt idx="0">
                  <c:v>0.66658075181421061</c:v>
                </c:pt>
                <c:pt idx="1">
                  <c:v>0.94432273173679837</c:v>
                </c:pt>
                <c:pt idx="2">
                  <c:v>0.66658075181421061</c:v>
                </c:pt>
                <c:pt idx="3">
                  <c:v>0.11109679196903509</c:v>
                </c:pt>
                <c:pt idx="4">
                  <c:v>5.5548395984517544E-2</c:v>
                </c:pt>
                <c:pt idx="5">
                  <c:v>0.71936383573018514</c:v>
                </c:pt>
                <c:pt idx="6">
                  <c:v>0.71936383573018514</c:v>
                </c:pt>
                <c:pt idx="7">
                  <c:v>0.3082987867415079</c:v>
                </c:pt>
                <c:pt idx="8">
                  <c:v>0.51383131123584647</c:v>
                </c:pt>
                <c:pt idx="9">
                  <c:v>0.1414313131755997</c:v>
                </c:pt>
                <c:pt idx="10">
                  <c:v>9.428754211706647E-2</c:v>
                </c:pt>
                <c:pt idx="11">
                  <c:v>0.1414313131755997</c:v>
                </c:pt>
                <c:pt idx="12">
                  <c:v>4.7143771058533235E-2</c:v>
                </c:pt>
                <c:pt idx="13">
                  <c:v>0.37715016846826588</c:v>
                </c:pt>
                <c:pt idx="14">
                  <c:v>4.4000547366809244E-2</c:v>
                </c:pt>
                <c:pt idx="15">
                  <c:v>0.3080038315676647</c:v>
                </c:pt>
                <c:pt idx="16">
                  <c:v>8.8001094733618487E-2</c:v>
                </c:pt>
                <c:pt idx="17">
                  <c:v>0</c:v>
                </c:pt>
                <c:pt idx="18">
                  <c:v>4.4000547366809244E-2</c:v>
                </c:pt>
                <c:pt idx="19">
                  <c:v>8.4946322418863518E-2</c:v>
                </c:pt>
                <c:pt idx="20">
                  <c:v>0</c:v>
                </c:pt>
                <c:pt idx="21">
                  <c:v>0</c:v>
                </c:pt>
              </c:numCache>
            </c:numRef>
          </c:val>
          <c:smooth val="0"/>
        </c:ser>
        <c:ser>
          <c:idx val="1"/>
          <c:order val="1"/>
          <c:tx>
            <c:strRef>
              <c:f>Trend!$S$1</c:f>
              <c:strCache>
                <c:ptCount val="1"/>
                <c:pt idx="0">
                  <c:v>Female </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Trend!$S$2:$S$24</c:f>
              <c:numCache>
                <c:formatCode>General</c:formatCode>
                <c:ptCount val="22"/>
                <c:pt idx="0">
                  <c:v>2.6289053621454057</c:v>
                </c:pt>
                <c:pt idx="1">
                  <c:v>2.9575185324135815</c:v>
                </c:pt>
                <c:pt idx="2">
                  <c:v>4.4910466603317349</c:v>
                </c:pt>
                <c:pt idx="3">
                  <c:v>1.9716790216090543</c:v>
                </c:pt>
                <c:pt idx="4">
                  <c:v>2.5193676387226809</c:v>
                </c:pt>
                <c:pt idx="5">
                  <c:v>3.2470184506749993</c:v>
                </c:pt>
                <c:pt idx="6">
                  <c:v>2.4859985012980461</c:v>
                </c:pt>
                <c:pt idx="7">
                  <c:v>3.2977531139667962</c:v>
                </c:pt>
                <c:pt idx="8">
                  <c:v>2.4859985012980461</c:v>
                </c:pt>
                <c:pt idx="9">
                  <c:v>2.595959648403225</c:v>
                </c:pt>
                <c:pt idx="10">
                  <c:v>3.3511479097568908</c:v>
                </c:pt>
                <c:pt idx="11">
                  <c:v>2.3127640503956006</c:v>
                </c:pt>
                <c:pt idx="12">
                  <c:v>4.1063361711105566</c:v>
                </c:pt>
                <c:pt idx="13">
                  <c:v>2.7847567137416416</c:v>
                </c:pt>
                <c:pt idx="14">
                  <c:v>3.2821533344302636</c:v>
                </c:pt>
                <c:pt idx="15">
                  <c:v>3.2389671063456551</c:v>
                </c:pt>
                <c:pt idx="16">
                  <c:v>3.1094084220918288</c:v>
                </c:pt>
                <c:pt idx="17">
                  <c:v>3.5844569310225247</c:v>
                </c:pt>
                <c:pt idx="18">
                  <c:v>3.1525946501764377</c:v>
                </c:pt>
                <c:pt idx="19">
                  <c:v>3.7384155847068894</c:v>
                </c:pt>
                <c:pt idx="20">
                  <c:v>2.3261252527065093</c:v>
                </c:pt>
                <c:pt idx="21">
                  <c:v>3.2814981243538255</c:v>
                </c:pt>
              </c:numCache>
            </c:numRef>
          </c:val>
          <c:smooth val="0"/>
        </c:ser>
        <c:ser>
          <c:idx val="2"/>
          <c:order val="2"/>
          <c:tx>
            <c:strRef>
              <c:f>Trend!$T$1</c:f>
              <c:strCache>
                <c:ptCount val="1"/>
                <c:pt idx="0">
                  <c:v>Total </c:v>
                </c:pt>
              </c:strCache>
            </c:strRef>
          </c:tx>
          <c:marker>
            <c:symbol val="none"/>
          </c:marker>
          <c:cat>
            <c:strRef>
              <c:f>Trend!$Q$2:$Q$24</c:f>
              <c:strCach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strCache>
            </c:strRef>
          </c:cat>
          <c:val>
            <c:numRef>
              <c:f>Trend!$T$2:$T$24</c:f>
              <c:numCache>
                <c:formatCode>General</c:formatCode>
                <c:ptCount val="22"/>
                <c:pt idx="0">
                  <c:v>1.6546762391525629</c:v>
                </c:pt>
                <c:pt idx="1">
                  <c:v>1.9580335496638661</c:v>
                </c:pt>
                <c:pt idx="2">
                  <c:v>2.5923261080056821</c:v>
                </c:pt>
                <c:pt idx="3">
                  <c:v>1.0479616181299567</c:v>
                </c:pt>
                <c:pt idx="4">
                  <c:v>1.296163054002841</c:v>
                </c:pt>
                <c:pt idx="5">
                  <c:v>1.9912166921142458</c:v>
                </c:pt>
                <c:pt idx="6">
                  <c:v>1.6338188242988683</c:v>
                </c:pt>
                <c:pt idx="7">
                  <c:v>1.8635745964658967</c:v>
                </c:pt>
                <c:pt idx="8">
                  <c:v>1.5061767286505192</c:v>
                </c:pt>
                <c:pt idx="9">
                  <c:v>1.4151450712384028</c:v>
                </c:pt>
                <c:pt idx="10">
                  <c:v>1.9576173485464574</c:v>
                </c:pt>
                <c:pt idx="11">
                  <c:v>1.2264590617399491</c:v>
                </c:pt>
                <c:pt idx="12">
                  <c:v>2.217060611606831</c:v>
                </c:pt>
                <c:pt idx="13">
                  <c:v>1.6510025831114699</c:v>
                </c:pt>
                <c:pt idx="14">
                  <c:v>1.721788602718421</c:v>
                </c:pt>
                <c:pt idx="15">
                  <c:v>1.830762564915789</c:v>
                </c:pt>
                <c:pt idx="16">
                  <c:v>1.6346094329605263</c:v>
                </c:pt>
                <c:pt idx="17">
                  <c:v>1.830762564915789</c:v>
                </c:pt>
                <c:pt idx="18">
                  <c:v>1.6128146405210524</c:v>
                </c:pt>
                <c:pt idx="19">
                  <c:v>1.9320161323347049</c:v>
                </c:pt>
                <c:pt idx="20">
                  <c:v>1.1760098196819944</c:v>
                </c:pt>
                <c:pt idx="21">
                  <c:v>1.6590138527656708</c:v>
                </c:pt>
              </c:numCache>
            </c:numRef>
          </c:val>
          <c:smooth val="0"/>
        </c:ser>
        <c:dLbls>
          <c:showLegendKey val="0"/>
          <c:showVal val="0"/>
          <c:showCatName val="0"/>
          <c:showSerName val="0"/>
          <c:showPercent val="0"/>
          <c:showBubbleSize val="0"/>
        </c:dLbls>
        <c:marker val="1"/>
        <c:smooth val="0"/>
        <c:axId val="222932992"/>
        <c:axId val="222934528"/>
      </c:lineChart>
      <c:catAx>
        <c:axId val="222932992"/>
        <c:scaling>
          <c:orientation val="minMax"/>
        </c:scaling>
        <c:delete val="0"/>
        <c:axPos val="b"/>
        <c:majorTickMark val="out"/>
        <c:minorTickMark val="none"/>
        <c:tickLblPos val="nextTo"/>
        <c:crossAx val="222934528"/>
        <c:crosses val="autoZero"/>
        <c:auto val="1"/>
        <c:lblAlgn val="ctr"/>
        <c:lblOffset val="100"/>
        <c:noMultiLvlLbl val="0"/>
      </c:catAx>
      <c:valAx>
        <c:axId val="222934528"/>
        <c:scaling>
          <c:orientation val="minMax"/>
        </c:scaling>
        <c:delete val="0"/>
        <c:axPos val="l"/>
        <c:title>
          <c:tx>
            <c:rich>
              <a:bodyPr rot="-5400000" vert="horz"/>
              <a:lstStyle/>
              <a:p>
                <a:pPr>
                  <a:defRPr/>
                </a:pPr>
                <a:r>
                  <a:rPr lang="en-US"/>
                  <a:t>Notification</a:t>
                </a:r>
                <a:r>
                  <a:rPr lang="en-US" baseline="0"/>
                  <a:t> rate per 100,000 population</a:t>
                </a:r>
                <a:endParaRPr lang="en-US"/>
              </a:p>
            </c:rich>
          </c:tx>
          <c:overlay val="0"/>
        </c:title>
        <c:numFmt formatCode="General" sourceLinked="1"/>
        <c:majorTickMark val="out"/>
        <c:minorTickMark val="none"/>
        <c:tickLblPos val="nextTo"/>
        <c:crossAx val="222932992"/>
        <c:crosses val="autoZero"/>
        <c:crossBetween val="between"/>
      </c:valAx>
    </c:plotArea>
    <c:legend>
      <c:legendPos val="b"/>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drawings/drawing1.xml><?xml version="1.0" encoding="utf-8"?>
<c:userShapes xmlns:c="http://schemas.openxmlformats.org/drawingml/2006/chart">
  <cdr:relSizeAnchor xmlns:cdr="http://schemas.openxmlformats.org/drawingml/2006/chartDrawing">
    <cdr:from>
      <cdr:x>0.71875</cdr:x>
      <cdr:y>0.14363</cdr:y>
    </cdr:from>
    <cdr:to>
      <cdr:x>0.72214</cdr:x>
      <cdr:y>0.86877</cdr:y>
    </cdr:to>
    <cdr:cxnSp macro="">
      <cdr:nvCxnSpPr>
        <cdr:cNvPr id="2" name="Straight Arrow Connector 1"/>
        <cdr:cNvCxnSpPr/>
      </cdr:nvCxnSpPr>
      <cdr:spPr>
        <a:xfrm xmlns:a="http://schemas.openxmlformats.org/drawingml/2006/main">
          <a:off x="4968552" y="668418"/>
          <a:ext cx="23434" cy="3374694"/>
        </a:xfrm>
        <a:prstGeom xmlns:a="http://schemas.openxmlformats.org/drawingml/2006/main" prst="straightConnector1">
          <a:avLst/>
        </a:prstGeom>
        <a:ln xmlns:a="http://schemas.openxmlformats.org/drawingml/2006/main">
          <a:solidFill>
            <a:schemeClr val="accent6">
              <a:lumMod val="75000"/>
            </a:schemeClr>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sz="quarter" idx="1"/>
          </p:nvPr>
        </p:nvSpPr>
        <p:spPr>
          <a:xfrm>
            <a:off x="3851275"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DA8591E-5135-40BF-A421-C7A00DE5434F}" type="datetimeFigureOut">
              <a:rPr lang="en-IE"/>
              <a:pPr>
                <a:defRPr/>
              </a:pPr>
              <a:t>19/12/2017</a:t>
            </a:fld>
            <a:endParaRPr lang="en-IE"/>
          </a:p>
        </p:txBody>
      </p:sp>
      <p:sp>
        <p:nvSpPr>
          <p:cNvPr id="4" name="Footer Placeholder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5" name="Slide Number Placeholder 4"/>
          <p:cNvSpPr>
            <a:spLocks noGrp="1"/>
          </p:cNvSpPr>
          <p:nvPr>
            <p:ph type="sldNum" sz="quarter" idx="3"/>
          </p:nvPr>
        </p:nvSpPr>
        <p:spPr>
          <a:xfrm>
            <a:off x="3851275" y="9431338"/>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7EC8926-24F2-4591-8618-59FED3657834}" type="slidenum">
              <a:rPr lang="en-IE"/>
              <a:pPr>
                <a:defRPr/>
              </a:pPr>
              <a:t>‹#›</a:t>
            </a:fld>
            <a:endParaRPr lang="en-IE"/>
          </a:p>
        </p:txBody>
      </p:sp>
    </p:spTree>
    <p:extLst>
      <p:ext uri="{BB962C8B-B14F-4D97-AF65-F5344CB8AC3E}">
        <p14:creationId xmlns:p14="http://schemas.microsoft.com/office/powerpoint/2010/main" val="1299612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IE"/>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5656D9-B18F-4AFA-B7A3-07D791737E25}" type="datetimeFigureOut">
              <a:rPr lang="en-IE"/>
              <a:pPr>
                <a:defRPr/>
              </a:pPr>
              <a:t>19/12/2017</a:t>
            </a:fld>
            <a:endParaRPr lang="en-IE"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pPr lvl="0"/>
            <a:endParaRPr lang="en-IE" noProof="0" dirty="0"/>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IE"/>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CBF6131-D048-409D-827A-A74F3D4AE17A}" type="slidenum">
              <a:rPr lang="en-IE"/>
              <a:pPr>
                <a:defRPr/>
              </a:pPr>
              <a:t>‹#›</a:t>
            </a:fld>
            <a:endParaRPr lang="en-IE" dirty="0"/>
          </a:p>
        </p:txBody>
      </p:sp>
    </p:spTree>
    <p:extLst>
      <p:ext uri="{BB962C8B-B14F-4D97-AF65-F5344CB8AC3E}">
        <p14:creationId xmlns:p14="http://schemas.microsoft.com/office/powerpoint/2010/main" val="22875046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7" name="Title 6"/>
          <p:cNvSpPr>
            <a:spLocks noGrp="1"/>
          </p:cNvSpPr>
          <p:nvPr>
            <p:ph type="title"/>
          </p:nvPr>
        </p:nvSpPr>
        <p:spPr/>
        <p:txBody>
          <a:bodyPr/>
          <a:lstStyle/>
          <a:p>
            <a:r>
              <a:rPr lang="en-US" smtClean="0"/>
              <a:t>Click to edit Master title style</a:t>
            </a:r>
            <a:endParaRPr lang="en-IE"/>
          </a:p>
        </p:txBody>
      </p:sp>
      <p:sp>
        <p:nvSpPr>
          <p:cNvPr id="4" name="Date Placeholder 3"/>
          <p:cNvSpPr>
            <a:spLocks noGrp="1"/>
          </p:cNvSpPr>
          <p:nvPr>
            <p:ph type="dt" sz="half" idx="10"/>
          </p:nvPr>
        </p:nvSpPr>
        <p:spPr/>
        <p:txBody>
          <a:bodyPr/>
          <a:lstStyle>
            <a:lvl1pPr>
              <a:defRPr/>
            </a:lvl1pPr>
          </a:lstStyle>
          <a:p>
            <a:pPr>
              <a:defRPr/>
            </a:pPr>
            <a:r>
              <a:rPr lang="en-IE"/>
              <a:t>04/02/2014</a:t>
            </a:r>
            <a:endParaRPr lang="en-IE" dirty="0"/>
          </a:p>
        </p:txBody>
      </p:sp>
      <p:sp>
        <p:nvSpPr>
          <p:cNvPr id="5" name="Slide Number Placeholder 5"/>
          <p:cNvSpPr>
            <a:spLocks noGrp="1"/>
          </p:cNvSpPr>
          <p:nvPr>
            <p:ph type="sldNum" sz="quarter" idx="11"/>
          </p:nvPr>
        </p:nvSpPr>
        <p:spPr/>
        <p:txBody>
          <a:bodyPr/>
          <a:lstStyle>
            <a:lvl1pPr>
              <a:defRPr/>
            </a:lvl1pPr>
          </a:lstStyle>
          <a:p>
            <a:pPr>
              <a:defRPr/>
            </a:pPr>
            <a:r>
              <a:rPr lang="en-IE"/>
              <a:t>04/02/2014</a:t>
            </a:r>
          </a:p>
        </p:txBody>
      </p:sp>
    </p:spTree>
    <p:extLst>
      <p:ext uri="{BB962C8B-B14F-4D97-AF65-F5344CB8AC3E}">
        <p14:creationId xmlns:p14="http://schemas.microsoft.com/office/powerpoint/2010/main" val="107236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r>
              <a:rPr lang="en-IE"/>
              <a:t>04/02/2014</a:t>
            </a:r>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F58E22E7-B108-42D7-A016-42D6750CCC4C}" type="slidenum">
              <a:rPr lang="en-IE"/>
              <a:pPr>
                <a:defRPr/>
              </a:pPr>
              <a:t>‹#›</a:t>
            </a:fld>
            <a:endParaRPr lang="en-IE"/>
          </a:p>
        </p:txBody>
      </p:sp>
    </p:spTree>
    <p:extLst>
      <p:ext uri="{BB962C8B-B14F-4D97-AF65-F5344CB8AC3E}">
        <p14:creationId xmlns:p14="http://schemas.microsoft.com/office/powerpoint/2010/main" val="411824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r>
              <a:rPr lang="en-IE"/>
              <a:t>04/02/2014</a:t>
            </a:r>
            <a:endParaRPr lang="en-IE" dirty="0"/>
          </a:p>
        </p:txBody>
      </p:sp>
      <p:sp>
        <p:nvSpPr>
          <p:cNvPr id="5" name="Slide Number Placeholder 5"/>
          <p:cNvSpPr>
            <a:spLocks noGrp="1"/>
          </p:cNvSpPr>
          <p:nvPr>
            <p:ph type="sldNum" sz="quarter" idx="11"/>
          </p:nvPr>
        </p:nvSpPr>
        <p:spPr/>
        <p:txBody>
          <a:bodyPr/>
          <a:lstStyle>
            <a:lvl1pPr>
              <a:defRPr/>
            </a:lvl1pPr>
          </a:lstStyle>
          <a:p>
            <a:pPr>
              <a:defRPr/>
            </a:pPr>
            <a:fld id="{5BA3C270-FE04-47A2-8926-C45C38974D40}" type="slidenum">
              <a:rPr lang="en-IE"/>
              <a:pPr>
                <a:defRPr/>
              </a:pPr>
              <a:t>‹#›</a:t>
            </a:fld>
            <a:endParaRPr lang="en-IE"/>
          </a:p>
        </p:txBody>
      </p:sp>
    </p:spTree>
    <p:extLst>
      <p:ext uri="{BB962C8B-B14F-4D97-AF65-F5344CB8AC3E}">
        <p14:creationId xmlns:p14="http://schemas.microsoft.com/office/powerpoint/2010/main" val="104276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r>
              <a:rPr lang="en-IE"/>
              <a:t>04/02/2014</a:t>
            </a:r>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BF1535EF-8224-4F5F-A9A0-6A4E50B04577}" type="slidenum">
              <a:rPr lang="en-IE"/>
              <a:pPr>
                <a:defRPr/>
              </a:pPr>
              <a:t>‹#›</a:t>
            </a:fld>
            <a:endParaRPr lang="en-IE"/>
          </a:p>
        </p:txBody>
      </p:sp>
    </p:spTree>
    <p:extLst>
      <p:ext uri="{BB962C8B-B14F-4D97-AF65-F5344CB8AC3E}">
        <p14:creationId xmlns:p14="http://schemas.microsoft.com/office/powerpoint/2010/main" val="117592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IE"/>
              <a:t>04/02/2014</a:t>
            </a:r>
            <a:endParaRPr lang="en-IE" dirty="0"/>
          </a:p>
        </p:txBody>
      </p:sp>
      <p:sp>
        <p:nvSpPr>
          <p:cNvPr id="5" name="Slide Number Placeholder 5"/>
          <p:cNvSpPr>
            <a:spLocks noGrp="1"/>
          </p:cNvSpPr>
          <p:nvPr>
            <p:ph type="sldNum" sz="quarter" idx="11"/>
          </p:nvPr>
        </p:nvSpPr>
        <p:spPr/>
        <p:txBody>
          <a:bodyPr/>
          <a:lstStyle>
            <a:lvl1pPr>
              <a:defRPr/>
            </a:lvl1pPr>
          </a:lstStyle>
          <a:p>
            <a:pPr>
              <a:defRPr/>
            </a:pPr>
            <a:fld id="{AF4ED24B-1572-46E7-9F3D-E7079CA6027E}" type="slidenum">
              <a:rPr lang="en-IE"/>
              <a:pPr>
                <a:defRPr/>
              </a:pPr>
              <a:t>‹#›</a:t>
            </a:fld>
            <a:endParaRPr lang="en-IE"/>
          </a:p>
        </p:txBody>
      </p:sp>
    </p:spTree>
    <p:extLst>
      <p:ext uri="{BB962C8B-B14F-4D97-AF65-F5344CB8AC3E}">
        <p14:creationId xmlns:p14="http://schemas.microsoft.com/office/powerpoint/2010/main" val="344699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pPr>
              <a:defRPr/>
            </a:pPr>
            <a:r>
              <a:rPr lang="en-IE"/>
              <a:t>04/02/2014</a:t>
            </a:r>
            <a:endParaRPr lang="en-IE" dirty="0"/>
          </a:p>
        </p:txBody>
      </p:sp>
      <p:sp>
        <p:nvSpPr>
          <p:cNvPr id="6" name="Slide Number Placeholder 6"/>
          <p:cNvSpPr>
            <a:spLocks noGrp="1"/>
          </p:cNvSpPr>
          <p:nvPr>
            <p:ph type="sldNum" sz="quarter" idx="11"/>
          </p:nvPr>
        </p:nvSpPr>
        <p:spPr/>
        <p:txBody>
          <a:bodyPr/>
          <a:lstStyle>
            <a:lvl1pPr>
              <a:defRPr/>
            </a:lvl1pPr>
          </a:lstStyle>
          <a:p>
            <a:pPr>
              <a:defRPr/>
            </a:pPr>
            <a:fld id="{16F20ABB-FC48-42D4-BA94-815361615336}" type="slidenum">
              <a:rPr lang="en-IE"/>
              <a:pPr>
                <a:defRPr/>
              </a:pPr>
              <a:t>‹#›</a:t>
            </a:fld>
            <a:endParaRPr lang="en-IE"/>
          </a:p>
        </p:txBody>
      </p:sp>
    </p:spTree>
    <p:extLst>
      <p:ext uri="{BB962C8B-B14F-4D97-AF65-F5344CB8AC3E}">
        <p14:creationId xmlns:p14="http://schemas.microsoft.com/office/powerpoint/2010/main" val="92799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pPr>
              <a:defRPr/>
            </a:pPr>
            <a:r>
              <a:rPr lang="en-IE"/>
              <a:t>04/02/2014</a:t>
            </a:r>
            <a:endParaRPr lang="en-IE" dirty="0"/>
          </a:p>
        </p:txBody>
      </p:sp>
      <p:sp>
        <p:nvSpPr>
          <p:cNvPr id="8" name="Slide Number Placeholder 8"/>
          <p:cNvSpPr>
            <a:spLocks noGrp="1"/>
          </p:cNvSpPr>
          <p:nvPr>
            <p:ph type="sldNum" sz="quarter" idx="11"/>
          </p:nvPr>
        </p:nvSpPr>
        <p:spPr/>
        <p:txBody>
          <a:bodyPr/>
          <a:lstStyle>
            <a:lvl1pPr>
              <a:defRPr/>
            </a:lvl1pPr>
          </a:lstStyle>
          <a:p>
            <a:pPr>
              <a:defRPr/>
            </a:pPr>
            <a:fld id="{3DF310C8-0125-46F6-8D2A-81D915544EA1}" type="slidenum">
              <a:rPr lang="en-IE"/>
              <a:pPr>
                <a:defRPr/>
              </a:pPr>
              <a:t>‹#›</a:t>
            </a:fld>
            <a:endParaRPr lang="en-IE"/>
          </a:p>
        </p:txBody>
      </p:sp>
    </p:spTree>
    <p:extLst>
      <p:ext uri="{BB962C8B-B14F-4D97-AF65-F5344CB8AC3E}">
        <p14:creationId xmlns:p14="http://schemas.microsoft.com/office/powerpoint/2010/main" val="208258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pPr>
              <a:defRPr/>
            </a:pPr>
            <a:r>
              <a:rPr lang="en-IE"/>
              <a:t>04/02/2014</a:t>
            </a:r>
            <a:endParaRPr lang="en-IE" dirty="0"/>
          </a:p>
        </p:txBody>
      </p:sp>
      <p:sp>
        <p:nvSpPr>
          <p:cNvPr id="4" name="Slide Number Placeholder 4"/>
          <p:cNvSpPr>
            <a:spLocks noGrp="1"/>
          </p:cNvSpPr>
          <p:nvPr>
            <p:ph type="sldNum" sz="quarter" idx="11"/>
          </p:nvPr>
        </p:nvSpPr>
        <p:spPr/>
        <p:txBody>
          <a:bodyPr/>
          <a:lstStyle>
            <a:lvl1pPr>
              <a:defRPr/>
            </a:lvl1pPr>
          </a:lstStyle>
          <a:p>
            <a:pPr>
              <a:defRPr/>
            </a:pPr>
            <a:fld id="{AAA77213-335F-478B-A4C9-DC383933C83B}" type="slidenum">
              <a:rPr lang="en-IE"/>
              <a:pPr>
                <a:defRPr/>
              </a:pPr>
              <a:t>‹#›</a:t>
            </a:fld>
            <a:endParaRPr lang="en-IE"/>
          </a:p>
        </p:txBody>
      </p:sp>
    </p:spTree>
    <p:extLst>
      <p:ext uri="{BB962C8B-B14F-4D97-AF65-F5344CB8AC3E}">
        <p14:creationId xmlns:p14="http://schemas.microsoft.com/office/powerpoint/2010/main" val="222200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IE"/>
              <a:t>04/02/2014</a:t>
            </a:r>
            <a:endParaRPr lang="en-IE" dirty="0"/>
          </a:p>
        </p:txBody>
      </p:sp>
      <p:sp>
        <p:nvSpPr>
          <p:cNvPr id="3" name="Slide Number Placeholder 3"/>
          <p:cNvSpPr>
            <a:spLocks noGrp="1"/>
          </p:cNvSpPr>
          <p:nvPr>
            <p:ph type="sldNum" sz="quarter" idx="11"/>
          </p:nvPr>
        </p:nvSpPr>
        <p:spPr/>
        <p:txBody>
          <a:bodyPr/>
          <a:lstStyle>
            <a:lvl1pPr>
              <a:defRPr/>
            </a:lvl1pPr>
          </a:lstStyle>
          <a:p>
            <a:pPr>
              <a:defRPr/>
            </a:pPr>
            <a:fld id="{8DA733ED-C5A9-42DC-B722-1C567EBCD286}" type="slidenum">
              <a:rPr lang="en-IE"/>
              <a:pPr>
                <a:defRPr/>
              </a:pPr>
              <a:t>‹#›</a:t>
            </a:fld>
            <a:endParaRPr lang="en-IE"/>
          </a:p>
        </p:txBody>
      </p:sp>
    </p:spTree>
    <p:extLst>
      <p:ext uri="{BB962C8B-B14F-4D97-AF65-F5344CB8AC3E}">
        <p14:creationId xmlns:p14="http://schemas.microsoft.com/office/powerpoint/2010/main" val="319633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IE"/>
              <a:t>04/02/2014</a:t>
            </a:r>
            <a:endParaRPr lang="en-IE" dirty="0"/>
          </a:p>
        </p:txBody>
      </p:sp>
      <p:sp>
        <p:nvSpPr>
          <p:cNvPr id="6" name="Slide Number Placeholder 6"/>
          <p:cNvSpPr>
            <a:spLocks noGrp="1"/>
          </p:cNvSpPr>
          <p:nvPr>
            <p:ph type="sldNum" sz="quarter" idx="11"/>
          </p:nvPr>
        </p:nvSpPr>
        <p:spPr/>
        <p:txBody>
          <a:bodyPr/>
          <a:lstStyle>
            <a:lvl1pPr>
              <a:defRPr/>
            </a:lvl1pPr>
          </a:lstStyle>
          <a:p>
            <a:pPr>
              <a:defRPr/>
            </a:pPr>
            <a:fld id="{73221B0E-70E3-419D-BAC1-F77C5231BE33}" type="slidenum">
              <a:rPr lang="en-IE"/>
              <a:pPr>
                <a:defRPr/>
              </a:pPr>
              <a:t>‹#›</a:t>
            </a:fld>
            <a:endParaRPr lang="en-IE"/>
          </a:p>
        </p:txBody>
      </p:sp>
    </p:spTree>
    <p:extLst>
      <p:ext uri="{BB962C8B-B14F-4D97-AF65-F5344CB8AC3E}">
        <p14:creationId xmlns:p14="http://schemas.microsoft.com/office/powerpoint/2010/main" val="216062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IE"/>
              <a:t>04/02/2014</a:t>
            </a:r>
            <a:endParaRPr lang="en-IE" dirty="0"/>
          </a:p>
        </p:txBody>
      </p:sp>
      <p:sp>
        <p:nvSpPr>
          <p:cNvPr id="6" name="Slide Number Placeholder 6"/>
          <p:cNvSpPr>
            <a:spLocks noGrp="1"/>
          </p:cNvSpPr>
          <p:nvPr>
            <p:ph type="sldNum" sz="quarter" idx="11"/>
          </p:nvPr>
        </p:nvSpPr>
        <p:spPr/>
        <p:txBody>
          <a:bodyPr/>
          <a:lstStyle>
            <a:lvl1pPr>
              <a:defRPr/>
            </a:lvl1pPr>
          </a:lstStyle>
          <a:p>
            <a:pPr>
              <a:defRPr/>
            </a:pPr>
            <a:fld id="{999487FB-3893-4F14-AA47-C5FFAEAD199A}" type="slidenum">
              <a:rPr lang="en-IE"/>
              <a:pPr>
                <a:defRPr/>
              </a:pPr>
              <a:t>‹#›</a:t>
            </a:fld>
            <a:endParaRPr lang="en-IE"/>
          </a:p>
        </p:txBody>
      </p:sp>
    </p:spTree>
    <p:extLst>
      <p:ext uri="{BB962C8B-B14F-4D97-AF65-F5344CB8AC3E}">
        <p14:creationId xmlns:p14="http://schemas.microsoft.com/office/powerpoint/2010/main" val="361987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E"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E"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1" smtClean="0">
                <a:solidFill>
                  <a:schemeClr val="tx1">
                    <a:tint val="75000"/>
                  </a:schemeClr>
                </a:solidFill>
                <a:latin typeface="+mn-lt"/>
                <a:cs typeface="+mn-cs"/>
              </a:defRPr>
            </a:lvl1pPr>
          </a:lstStyle>
          <a:p>
            <a:pPr>
              <a:defRPr/>
            </a:pPr>
            <a:r>
              <a:rPr lang="en-IE"/>
              <a:t>04/02/2014</a:t>
            </a:r>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cs typeface="+mn-cs"/>
              </a:defRPr>
            </a:lvl1pPr>
          </a:lstStyle>
          <a:p>
            <a:pPr>
              <a:defRPr/>
            </a:pPr>
            <a:r>
              <a:rPr lang="en-IE"/>
              <a:t>04/02/2014</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sldNum="0"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www.hpsc.ie/A-Z/HIVSTIs/SexuallyTransmittedInfections/Publications/STIReports/STIAnnualReports/" TargetMode="External"/><Relationship Id="rId5" Type="http://schemas.openxmlformats.org/officeDocument/2006/relationships/hyperlink" Target="http://www.hpsc.ie/A-Z/HIVSTIs/SexuallyTransmittedInfections/Publications/STIReports/STIWeeklyReports/" TargetMode="External"/><Relationship Id="rId4" Type="http://schemas.openxmlformats.org/officeDocument/2006/relationships/hyperlink" Target="http://www.hpsc.ie/A-Z/HIVSTIs/SexuallyTransmittedInfections/Publications/STIReports/LatestSTIReports/"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8.xml"/><Relationship Id="rId7" Type="http://schemas.openxmlformats.org/officeDocument/2006/relationships/slide" Target="slide15.xml"/><Relationship Id="rId12" Type="http://schemas.openxmlformats.org/officeDocument/2006/relationships/image" Target="../media/image4.jpeg"/><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13.xml"/><Relationship Id="rId11" Type="http://schemas.openxmlformats.org/officeDocument/2006/relationships/image" Target="../media/image3.jpeg"/><Relationship Id="rId5" Type="http://schemas.openxmlformats.org/officeDocument/2006/relationships/slide" Target="slide10.xml"/><Relationship Id="rId10" Type="http://schemas.openxmlformats.org/officeDocument/2006/relationships/slide" Target="slide21.xml"/><Relationship Id="rId4" Type="http://schemas.openxmlformats.org/officeDocument/2006/relationships/slide" Target="slide23.xml"/><Relationship Id="rId9" Type="http://schemas.openxmlformats.org/officeDocument/2006/relationships/slide" Target="slide17.xml"/></Relationships>
</file>

<file path=ppt/slides/_rels/slide4.xml.rels><?xml version="1.0" encoding="UTF-8" standalone="yes"?>
<Relationships xmlns="http://schemas.openxmlformats.org/package/2006/relationships"><Relationship Id="rId3" Type="http://schemas.openxmlformats.org/officeDocument/2006/relationships/hyperlink" Target="http://www.hpsc.ie/A-Z/HIVSTIs/SexuallyTransmittedInfections/Publications/STIReports/STIAnnualReports/" TargetMode="External"/><Relationship Id="rId2" Type="http://schemas.openxmlformats.org/officeDocument/2006/relationships/hyperlink" Target="http://www.hpsc.ie/CIDR/"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hpsc.i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www.hse.ie/eng/services/list/5/sexhealth/"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088" y="2060575"/>
            <a:ext cx="7772400" cy="1152401"/>
          </a:xfrm>
        </p:spPr>
        <p:txBody>
          <a:bodyPr rtlCol="0">
            <a:noAutofit/>
          </a:bodyPr>
          <a:lstStyle/>
          <a:p>
            <a:pPr fontAlgn="auto">
              <a:spcAft>
                <a:spcPts val="0"/>
              </a:spcAft>
              <a:defRPr/>
            </a:pPr>
            <a:r>
              <a:rPr lang="en-IE" sz="4000" b="1" dirty="0" smtClean="0"/>
              <a:t>Sexually Transmitted Infections (STIs) in Ireland, 2016</a:t>
            </a:r>
            <a:endParaRPr lang="en-IE" sz="4000" b="1" dirty="0"/>
          </a:p>
        </p:txBody>
      </p:sp>
      <p:sp>
        <p:nvSpPr>
          <p:cNvPr id="7" name="Subtitle 6"/>
          <p:cNvSpPr>
            <a:spLocks noGrp="1"/>
          </p:cNvSpPr>
          <p:nvPr>
            <p:ph type="subTitle" idx="1"/>
          </p:nvPr>
        </p:nvSpPr>
        <p:spPr>
          <a:xfrm>
            <a:off x="1371600" y="3861048"/>
            <a:ext cx="6400800" cy="1320552"/>
          </a:xfrm>
        </p:spPr>
        <p:txBody>
          <a:bodyPr rtlCol="0">
            <a:normAutofit fontScale="85000" lnSpcReduction="20000"/>
          </a:bodyPr>
          <a:lstStyle/>
          <a:p>
            <a:pPr fontAlgn="auto">
              <a:spcAft>
                <a:spcPts val="0"/>
              </a:spcAft>
              <a:buFont typeface="Arial" pitchFamily="34" charset="0"/>
              <a:buNone/>
              <a:defRPr/>
            </a:pPr>
            <a:r>
              <a:rPr lang="en-IE" sz="3600" dirty="0" smtClean="0">
                <a:solidFill>
                  <a:schemeClr val="bg1">
                    <a:lumMod val="50000"/>
                  </a:schemeClr>
                </a:solidFill>
              </a:rPr>
              <a:t>Summary</a:t>
            </a:r>
          </a:p>
          <a:p>
            <a:pPr fontAlgn="auto">
              <a:spcAft>
                <a:spcPts val="0"/>
              </a:spcAft>
              <a:buFont typeface="Arial" pitchFamily="34" charset="0"/>
              <a:buNone/>
              <a:defRPr/>
            </a:pPr>
            <a:endParaRPr lang="en-IE" sz="3600" dirty="0" smtClean="0">
              <a:solidFill>
                <a:schemeClr val="bg1">
                  <a:lumMod val="50000"/>
                </a:schemeClr>
              </a:solidFill>
            </a:endParaRPr>
          </a:p>
          <a:p>
            <a:pPr fontAlgn="auto">
              <a:spcAft>
                <a:spcPts val="0"/>
              </a:spcAft>
              <a:buFont typeface="Arial" pitchFamily="34" charset="0"/>
              <a:buNone/>
              <a:defRPr/>
            </a:pPr>
            <a:r>
              <a:rPr lang="en-IE" sz="2800" dirty="0" smtClean="0">
                <a:solidFill>
                  <a:schemeClr val="bg1">
                    <a:lumMod val="50000"/>
                  </a:schemeClr>
                </a:solidFill>
              </a:rPr>
              <a:t>7</a:t>
            </a:r>
            <a:r>
              <a:rPr lang="en-IE" sz="2800" baseline="30000" dirty="0" smtClean="0">
                <a:solidFill>
                  <a:schemeClr val="bg1">
                    <a:lumMod val="50000"/>
                  </a:schemeClr>
                </a:solidFill>
              </a:rPr>
              <a:t>th</a:t>
            </a:r>
            <a:r>
              <a:rPr lang="en-IE" sz="2800" dirty="0" smtClean="0">
                <a:solidFill>
                  <a:schemeClr val="bg1">
                    <a:lumMod val="50000"/>
                  </a:schemeClr>
                </a:solidFill>
              </a:rPr>
              <a:t> December, 2017</a:t>
            </a:r>
          </a:p>
          <a:p>
            <a:pPr fontAlgn="auto">
              <a:spcAft>
                <a:spcPts val="0"/>
              </a:spcAft>
              <a:buFont typeface="Arial" pitchFamily="34" charset="0"/>
              <a:buNone/>
              <a:defRPr/>
            </a:pPr>
            <a:endParaRPr lang="en-IE" dirty="0">
              <a:solidFill>
                <a:schemeClr val="bg1">
                  <a:lumMod val="50000"/>
                </a:schemeClr>
              </a:solidFill>
            </a:endParaRPr>
          </a:p>
        </p:txBody>
      </p:sp>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grpSp>
        <p:nvGrpSpPr>
          <p:cNvPr id="19" name="Group 18"/>
          <p:cNvGrpSpPr/>
          <p:nvPr/>
        </p:nvGrpSpPr>
        <p:grpSpPr>
          <a:xfrm>
            <a:off x="-23610" y="68647"/>
            <a:ext cx="3672408" cy="1013454"/>
            <a:chOff x="-23610" y="68647"/>
            <a:chExt cx="3672408" cy="1013454"/>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68" y="68647"/>
              <a:ext cx="1224136" cy="101345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134403"/>
              <a:ext cx="1307879" cy="881941"/>
            </a:xfrm>
            <a:prstGeom prst="rect">
              <a:avLst/>
            </a:prstGeom>
          </p:spPr>
        </p:pic>
        <p:cxnSp>
          <p:nvCxnSpPr>
            <p:cNvPr id="18" name="Straight Connector 17"/>
            <p:cNvCxnSpPr/>
            <p:nvPr/>
          </p:nvCxnSpPr>
          <p:spPr>
            <a:xfrm>
              <a:off x="-23610" y="1055109"/>
              <a:ext cx="3672408"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72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5076056"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smtClean="0"/>
              <a:t>Chlamydia in Ireland, 2016</a:t>
            </a:r>
            <a:endParaRPr lang="en-IE" sz="3600" dirty="0"/>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Summary</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268760"/>
            <a:ext cx="7776864" cy="5678478"/>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smtClean="0"/>
              <a:t>6,893 </a:t>
            </a:r>
            <a:r>
              <a:rPr lang="en-IE" sz="2200" dirty="0"/>
              <a:t>cases of </a:t>
            </a:r>
            <a:r>
              <a:rPr lang="en-IE" sz="2200" dirty="0" smtClean="0"/>
              <a:t>chlamydia were </a:t>
            </a:r>
            <a:r>
              <a:rPr lang="en-IE" sz="2200" dirty="0"/>
              <a:t>notified in 2016</a:t>
            </a:r>
          </a:p>
          <a:p>
            <a:pPr marL="342900" lvl="0" indent="-342900">
              <a:lnSpc>
                <a:spcPct val="150000"/>
              </a:lnSpc>
              <a:buClr>
                <a:srgbClr val="C00000"/>
              </a:buClr>
              <a:buFont typeface="Wingdings" panose="05000000000000000000" pitchFamily="2" charset="2"/>
              <a:buChar char="§"/>
            </a:pPr>
            <a:r>
              <a:rPr lang="en-IE" sz="2200" dirty="0"/>
              <a:t>Notification rate </a:t>
            </a:r>
            <a:r>
              <a:rPr lang="en-IE" sz="2200" dirty="0" smtClean="0"/>
              <a:t>increased slightly to 144.7 </a:t>
            </a:r>
            <a:r>
              <a:rPr lang="en-IE" sz="2200" dirty="0"/>
              <a:t>per 100,000 </a:t>
            </a:r>
            <a:r>
              <a:rPr lang="en-IE" sz="2200" dirty="0" smtClean="0"/>
              <a:t>population in 2016 from 142.7 per 100,000 population in 2015</a:t>
            </a:r>
            <a:endParaRPr lang="en-IE" sz="2200" dirty="0"/>
          </a:p>
          <a:p>
            <a:pPr marL="342900" indent="-342900">
              <a:lnSpc>
                <a:spcPct val="150000"/>
              </a:lnSpc>
              <a:buClr>
                <a:srgbClr val="C00000"/>
              </a:buClr>
              <a:buFont typeface="Wingdings" panose="05000000000000000000" pitchFamily="2" charset="2"/>
              <a:buChar char="§"/>
            </a:pPr>
            <a:r>
              <a:rPr lang="en-IE" sz="2200" dirty="0"/>
              <a:t>More than three-quarters of cases were reported in people aged less than 30 years, with the largest proportion aged 20-24 years (40</a:t>
            </a:r>
            <a:r>
              <a:rPr lang="en-IE" sz="2200" dirty="0" smtClean="0"/>
              <a:t>%)</a:t>
            </a:r>
            <a:endParaRPr lang="en-IE" sz="2200" dirty="0"/>
          </a:p>
          <a:p>
            <a:pPr marL="342900" lvl="0" indent="-342900">
              <a:lnSpc>
                <a:spcPct val="150000"/>
              </a:lnSpc>
              <a:buClr>
                <a:srgbClr val="C00000"/>
              </a:buClr>
              <a:buFont typeface="Wingdings" panose="05000000000000000000" pitchFamily="2" charset="2"/>
              <a:buChar char="§"/>
            </a:pPr>
            <a:r>
              <a:rPr lang="en-IE" sz="2200" dirty="0" smtClean="0"/>
              <a:t>Just </a:t>
            </a:r>
            <a:r>
              <a:rPr lang="en-IE" sz="2200" dirty="0"/>
              <a:t>over half of cases were among </a:t>
            </a:r>
            <a:r>
              <a:rPr lang="en-IE" sz="2200" dirty="0" smtClean="0"/>
              <a:t>women </a:t>
            </a:r>
            <a:r>
              <a:rPr lang="en-IE" sz="2200" dirty="0"/>
              <a:t>with the highest rate among </a:t>
            </a:r>
            <a:r>
              <a:rPr lang="en-IE" sz="2200" dirty="0" smtClean="0"/>
              <a:t>women </a:t>
            </a:r>
            <a:r>
              <a:rPr lang="en-IE" sz="2200" dirty="0"/>
              <a:t>aged </a:t>
            </a:r>
            <a:r>
              <a:rPr lang="en-IE" sz="2200" dirty="0" smtClean="0"/>
              <a:t>20-24 years. </a:t>
            </a:r>
            <a:r>
              <a:rPr lang="en-IE" sz="2200" dirty="0"/>
              <a:t>The rate in females in this age group is consistently higher than males. In 2016, the rate in females (1,165.7 per 100,000) was almost 1.4 times greater than in males in this age group (843.8 per 100,000</a:t>
            </a:r>
            <a:r>
              <a:rPr lang="en-IE" sz="2200" dirty="0" smtClean="0"/>
              <a:t>)  </a:t>
            </a:r>
          </a:p>
        </p:txBody>
      </p:sp>
    </p:spTree>
    <p:extLst>
      <p:ext uri="{BB962C8B-B14F-4D97-AF65-F5344CB8AC3E}">
        <p14:creationId xmlns:p14="http://schemas.microsoft.com/office/powerpoint/2010/main" val="2182277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434543"/>
            <a:ext cx="6732240"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086397" cy="646331"/>
          </a:xfrm>
          <a:prstGeom prst="rect">
            <a:avLst/>
          </a:prstGeom>
          <a:noFill/>
        </p:spPr>
        <p:txBody>
          <a:bodyPr wrap="square" rtlCol="0">
            <a:spAutoFit/>
          </a:bodyPr>
          <a:lstStyle/>
          <a:p>
            <a:r>
              <a:rPr lang="en-IE" sz="3600" dirty="0" smtClean="0"/>
              <a:t>Chlamydia in Ireland, 2016</a:t>
            </a:r>
            <a:endParaRPr lang="en-IE" sz="3600" dirty="0"/>
          </a:p>
        </p:txBody>
      </p:sp>
      <p:sp>
        <p:nvSpPr>
          <p:cNvPr id="15" name="TextBox 14"/>
          <p:cNvSpPr txBox="1"/>
          <p:nvPr/>
        </p:nvSpPr>
        <p:spPr>
          <a:xfrm>
            <a:off x="0" y="665102"/>
            <a:ext cx="6948264" cy="769441"/>
          </a:xfrm>
          <a:prstGeom prst="rect">
            <a:avLst/>
          </a:prstGeom>
          <a:noFill/>
        </p:spPr>
        <p:txBody>
          <a:bodyPr wrap="square" rtlCol="0">
            <a:spAutoFit/>
          </a:bodyPr>
          <a:lstStyle/>
          <a:p>
            <a:r>
              <a:rPr lang="en-IE" sz="2200" dirty="0" smtClean="0">
                <a:solidFill>
                  <a:schemeClr val="bg1">
                    <a:lumMod val="65000"/>
                  </a:schemeClr>
                </a:solidFill>
              </a:rPr>
              <a:t>Figure 2. Trend </a:t>
            </a:r>
            <a:r>
              <a:rPr lang="en-IE" sz="2200" dirty="0">
                <a:solidFill>
                  <a:schemeClr val="bg1">
                    <a:lumMod val="65000"/>
                  </a:schemeClr>
                </a:solidFill>
              </a:rPr>
              <a:t>in notification rate per 100,000 </a:t>
            </a:r>
            <a:r>
              <a:rPr lang="en-IE" sz="2200" dirty="0" smtClean="0">
                <a:solidFill>
                  <a:schemeClr val="bg1">
                    <a:lumMod val="65000"/>
                  </a:schemeClr>
                </a:solidFill>
              </a:rPr>
              <a:t>population </a:t>
            </a:r>
            <a:r>
              <a:rPr lang="en-IE" sz="2200" dirty="0">
                <a:solidFill>
                  <a:schemeClr val="bg1">
                    <a:lumMod val="65000"/>
                  </a:schemeClr>
                </a:solidFill>
              </a:rPr>
              <a:t>of </a:t>
            </a:r>
            <a:r>
              <a:rPr lang="en-IE" sz="2200" dirty="0" smtClean="0">
                <a:solidFill>
                  <a:schemeClr val="bg1">
                    <a:lumMod val="65000"/>
                  </a:schemeClr>
                </a:solidFill>
              </a:rPr>
              <a:t>chlamydia, </a:t>
            </a:r>
            <a:r>
              <a:rPr lang="en-IE" sz="2200" dirty="0">
                <a:solidFill>
                  <a:schemeClr val="bg1">
                    <a:lumMod val="65000"/>
                  </a:schemeClr>
                </a:solidFill>
              </a:rPr>
              <a:t>1995-2016</a:t>
            </a: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a:graphicFrameLocks/>
          </p:cNvGraphicFramePr>
          <p:nvPr>
            <p:extLst>
              <p:ext uri="{D42A27DB-BD31-4B8C-83A1-F6EECF244321}">
                <p14:modId xmlns:p14="http://schemas.microsoft.com/office/powerpoint/2010/main" val="3722172377"/>
              </p:ext>
            </p:extLst>
          </p:nvPr>
        </p:nvGraphicFramePr>
        <p:xfrm>
          <a:off x="683567" y="1628798"/>
          <a:ext cx="7128793" cy="46335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94515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3870176"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7202871" cy="646331"/>
          </a:xfrm>
          <a:prstGeom prst="rect">
            <a:avLst/>
          </a:prstGeom>
          <a:noFill/>
        </p:spPr>
        <p:txBody>
          <a:bodyPr wrap="square" rtlCol="0">
            <a:spAutoFit/>
          </a:bodyPr>
          <a:lstStyle/>
          <a:p>
            <a:r>
              <a:rPr lang="en-IE" sz="3600" dirty="0" smtClean="0"/>
              <a:t>LGV in Ireland, 2016</a:t>
            </a:r>
            <a:endParaRPr lang="en-IE" sz="3600" dirty="0"/>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Summary</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268760"/>
            <a:ext cx="7776864" cy="5170646"/>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smtClean="0"/>
              <a:t>48 </a:t>
            </a:r>
            <a:r>
              <a:rPr lang="en-IE" sz="2200" dirty="0"/>
              <a:t>cases of Lymphogranuloma </a:t>
            </a:r>
            <a:r>
              <a:rPr lang="en-IE" sz="2200" dirty="0" smtClean="0"/>
              <a:t>venereum (LGV) were </a:t>
            </a:r>
            <a:r>
              <a:rPr lang="en-IE" sz="2200" dirty="0"/>
              <a:t>notified in 2016</a:t>
            </a:r>
          </a:p>
          <a:p>
            <a:pPr marL="342900" lvl="0" indent="-342900">
              <a:lnSpc>
                <a:spcPct val="150000"/>
              </a:lnSpc>
              <a:buClr>
                <a:srgbClr val="C00000"/>
              </a:buClr>
              <a:buFont typeface="Wingdings" panose="05000000000000000000" pitchFamily="2" charset="2"/>
              <a:buChar char="§"/>
            </a:pPr>
            <a:r>
              <a:rPr lang="en-IE" sz="2200" dirty="0"/>
              <a:t>Notification rate increased </a:t>
            </a:r>
            <a:r>
              <a:rPr lang="en-IE" sz="2200" dirty="0" smtClean="0"/>
              <a:t>to 1.0 </a:t>
            </a:r>
            <a:r>
              <a:rPr lang="en-IE" sz="2200" dirty="0"/>
              <a:t>per 100,000 population in 2016 from </a:t>
            </a:r>
            <a:r>
              <a:rPr lang="en-IE" sz="2200" dirty="0" smtClean="0"/>
              <a:t>0.4 per </a:t>
            </a:r>
            <a:r>
              <a:rPr lang="en-IE" sz="2200" dirty="0"/>
              <a:t>100,000 population in 2015</a:t>
            </a:r>
          </a:p>
          <a:p>
            <a:pPr marL="342900" indent="-342900">
              <a:lnSpc>
                <a:spcPct val="150000"/>
              </a:lnSpc>
              <a:buClr>
                <a:srgbClr val="C00000"/>
              </a:buClr>
              <a:buFont typeface="Wingdings" panose="05000000000000000000" pitchFamily="2" charset="2"/>
              <a:buChar char="§"/>
            </a:pPr>
            <a:r>
              <a:rPr lang="en-IE" sz="2200" dirty="0"/>
              <a:t>All cases were among men who have sex with men (MSM</a:t>
            </a:r>
            <a:r>
              <a:rPr lang="en-IE" sz="2200" dirty="0" smtClean="0"/>
              <a:t>)</a:t>
            </a:r>
          </a:p>
          <a:p>
            <a:pPr marL="342900" lvl="0" indent="-342900">
              <a:lnSpc>
                <a:spcPct val="150000"/>
              </a:lnSpc>
              <a:buClr>
                <a:srgbClr val="C00000"/>
              </a:buClr>
              <a:buFont typeface="Wingdings" panose="05000000000000000000" pitchFamily="2" charset="2"/>
              <a:buChar char="§"/>
            </a:pPr>
            <a:r>
              <a:rPr lang="en-IE" sz="2200" dirty="0"/>
              <a:t>Cases ranged in age from 20 years to 54 years; the median age was 35 </a:t>
            </a:r>
            <a:r>
              <a:rPr lang="en-IE" sz="2200" dirty="0" smtClean="0"/>
              <a:t>years</a:t>
            </a:r>
            <a:endParaRPr lang="en-IE" sz="2200" dirty="0"/>
          </a:p>
          <a:p>
            <a:pPr marL="342900" indent="-342900">
              <a:lnSpc>
                <a:spcPct val="150000"/>
              </a:lnSpc>
              <a:buClr>
                <a:srgbClr val="C00000"/>
              </a:buClr>
              <a:buFont typeface="Wingdings" panose="05000000000000000000" pitchFamily="2" charset="2"/>
              <a:buChar char="§"/>
            </a:pPr>
            <a:r>
              <a:rPr lang="en-IE" sz="2200" dirty="0"/>
              <a:t>Most of the cases (</a:t>
            </a:r>
            <a:r>
              <a:rPr lang="en-IE" sz="2200" dirty="0" smtClean="0"/>
              <a:t>n=32; 66%) </a:t>
            </a:r>
            <a:r>
              <a:rPr lang="en-IE" sz="2200" dirty="0"/>
              <a:t>were HIV </a:t>
            </a:r>
            <a:r>
              <a:rPr lang="en-IE" sz="2200" dirty="0" smtClean="0"/>
              <a:t>positive and </a:t>
            </a:r>
            <a:r>
              <a:rPr lang="en-IE" sz="2200" dirty="0"/>
              <a:t>most (n=41; 85%) were linked to outbreak(s) among MSM in the Greater Dublin </a:t>
            </a:r>
            <a:r>
              <a:rPr lang="en-IE" sz="2200" dirty="0" smtClean="0"/>
              <a:t>area</a:t>
            </a:r>
            <a:endParaRPr lang="en-US" sz="2200" dirty="0"/>
          </a:p>
        </p:txBody>
      </p:sp>
    </p:spTree>
    <p:extLst>
      <p:ext uri="{BB962C8B-B14F-4D97-AF65-F5344CB8AC3E}">
        <p14:creationId xmlns:p14="http://schemas.microsoft.com/office/powerpoint/2010/main" val="3209548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113503"/>
            <a:ext cx="5417840"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7202871" cy="646331"/>
          </a:xfrm>
          <a:prstGeom prst="rect">
            <a:avLst/>
          </a:prstGeom>
          <a:noFill/>
        </p:spPr>
        <p:txBody>
          <a:bodyPr wrap="square" rtlCol="0">
            <a:spAutoFit/>
          </a:bodyPr>
          <a:lstStyle/>
          <a:p>
            <a:r>
              <a:rPr lang="en-IE" sz="3600" dirty="0" smtClean="0"/>
              <a:t>Gonorrhoea in Ireland, 2016</a:t>
            </a:r>
            <a:endParaRPr lang="en-IE" sz="3600" dirty="0"/>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Summary</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124744"/>
            <a:ext cx="7776864" cy="6694140"/>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smtClean="0"/>
              <a:t>1,957 </a:t>
            </a:r>
            <a:r>
              <a:rPr lang="en-IE" sz="2200" dirty="0"/>
              <a:t>cases of </a:t>
            </a:r>
            <a:r>
              <a:rPr lang="en-IE" sz="2200" dirty="0" smtClean="0"/>
              <a:t>gonorrhoea </a:t>
            </a:r>
            <a:r>
              <a:rPr lang="en-IE" sz="2200" dirty="0"/>
              <a:t>were notified in 2016</a:t>
            </a:r>
          </a:p>
          <a:p>
            <a:pPr marL="342900" lvl="0" indent="-342900">
              <a:lnSpc>
                <a:spcPct val="150000"/>
              </a:lnSpc>
              <a:buClr>
                <a:srgbClr val="C00000"/>
              </a:buClr>
              <a:buFont typeface="Wingdings" panose="05000000000000000000" pitchFamily="2" charset="2"/>
              <a:buChar char="§"/>
            </a:pPr>
            <a:r>
              <a:rPr lang="en-IE" sz="2200" dirty="0"/>
              <a:t>Notification rate increased </a:t>
            </a:r>
            <a:r>
              <a:rPr lang="en-IE" sz="2200" dirty="0" smtClean="0"/>
              <a:t>51% to </a:t>
            </a:r>
            <a:r>
              <a:rPr lang="en-IE" sz="2200" dirty="0" smtClean="0"/>
              <a:t>41.1 </a:t>
            </a:r>
            <a:r>
              <a:rPr lang="en-IE" sz="2200" dirty="0"/>
              <a:t>per 100,000 </a:t>
            </a:r>
            <a:r>
              <a:rPr lang="en-IE" sz="2200" dirty="0" smtClean="0"/>
              <a:t>population from 27.2 per 100,000 population</a:t>
            </a:r>
            <a:r>
              <a:rPr lang="en-IE" sz="2200" dirty="0"/>
              <a:t> </a:t>
            </a:r>
            <a:r>
              <a:rPr lang="en-IE" sz="2200" dirty="0" smtClean="0"/>
              <a:t>in 2015</a:t>
            </a:r>
          </a:p>
          <a:p>
            <a:pPr marL="342900" lvl="0" indent="-342900">
              <a:lnSpc>
                <a:spcPct val="150000"/>
              </a:lnSpc>
              <a:buClr>
                <a:srgbClr val="C00000"/>
              </a:buClr>
              <a:buFont typeface="Wingdings" panose="05000000000000000000" pitchFamily="2" charset="2"/>
              <a:buChar char="§"/>
            </a:pPr>
            <a:r>
              <a:rPr lang="en-IE" sz="2200" dirty="0" smtClean="0"/>
              <a:t>87% of the notifications were among males (59% increase since 2015) and 12% were among females (11% increase since 2015)</a:t>
            </a:r>
            <a:endParaRPr lang="en-IE" sz="2200" dirty="0" smtClean="0"/>
          </a:p>
          <a:p>
            <a:pPr marL="342900" lvl="0" indent="-342900">
              <a:lnSpc>
                <a:spcPct val="150000"/>
              </a:lnSpc>
              <a:buClr>
                <a:srgbClr val="C00000"/>
              </a:buClr>
              <a:buFont typeface="Wingdings" panose="05000000000000000000" pitchFamily="2" charset="2"/>
              <a:buChar char="§"/>
            </a:pPr>
            <a:r>
              <a:rPr lang="en-IE" sz="2200" dirty="0" smtClean="0"/>
              <a:t>The </a:t>
            </a:r>
            <a:r>
              <a:rPr lang="en-IE" sz="2200" dirty="0" smtClean="0"/>
              <a:t>highest rate of notifications among men was in the </a:t>
            </a:r>
            <a:r>
              <a:rPr lang="en-IE" sz="2200" dirty="0"/>
              <a:t>20-24 </a:t>
            </a:r>
            <a:r>
              <a:rPr lang="en-IE" sz="2200" dirty="0" smtClean="0"/>
              <a:t>year age group (323.4/100,000 </a:t>
            </a:r>
            <a:r>
              <a:rPr lang="en-IE" sz="2200" dirty="0"/>
              <a:t>population</a:t>
            </a:r>
            <a:r>
              <a:rPr lang="en-IE" sz="2200" dirty="0" smtClean="0"/>
              <a:t>) and among women was the 15-19 year age group (62.9/100,000)</a:t>
            </a:r>
            <a:endParaRPr lang="en-IE" sz="2200" dirty="0"/>
          </a:p>
          <a:p>
            <a:pPr marL="342900" lvl="0" indent="-342900">
              <a:lnSpc>
                <a:spcPct val="150000"/>
              </a:lnSpc>
              <a:buClr>
                <a:srgbClr val="C00000"/>
              </a:buClr>
              <a:buFont typeface="Wingdings" panose="05000000000000000000" pitchFamily="2" charset="2"/>
              <a:buChar char="§"/>
            </a:pPr>
            <a:r>
              <a:rPr lang="en-IE" sz="2200" dirty="0"/>
              <a:t>Median age: </a:t>
            </a:r>
            <a:r>
              <a:rPr lang="en-IE" sz="2200" dirty="0" smtClean="0"/>
              <a:t>27 </a:t>
            </a:r>
            <a:r>
              <a:rPr lang="en-IE" sz="2200" dirty="0"/>
              <a:t>years (range: </a:t>
            </a:r>
            <a:r>
              <a:rPr lang="en-IE" sz="2200" dirty="0" smtClean="0"/>
              <a:t>15-81 </a:t>
            </a:r>
            <a:r>
              <a:rPr lang="en-IE" sz="2200" dirty="0"/>
              <a:t>years)</a:t>
            </a:r>
          </a:p>
          <a:p>
            <a:pPr marL="342900" lvl="0" indent="-342900">
              <a:lnSpc>
                <a:spcPct val="150000"/>
              </a:lnSpc>
              <a:buClr>
                <a:srgbClr val="C00000"/>
              </a:buClr>
              <a:buFont typeface="Wingdings" panose="05000000000000000000" pitchFamily="2" charset="2"/>
              <a:buChar char="§"/>
            </a:pPr>
            <a:r>
              <a:rPr lang="en-IE" sz="2200" dirty="0" smtClean="0"/>
              <a:t>67% of cases were among </a:t>
            </a:r>
            <a:r>
              <a:rPr lang="en-IE" sz="2200" dirty="0" smtClean="0"/>
              <a:t>MSM and 33% were among heterosexuals, </a:t>
            </a:r>
            <a:r>
              <a:rPr lang="en-IE" sz="2200" dirty="0" smtClean="0"/>
              <a:t>where mode of transmission is known</a:t>
            </a:r>
          </a:p>
          <a:p>
            <a:pPr marL="342900" lvl="0" indent="-342900">
              <a:lnSpc>
                <a:spcPct val="150000"/>
              </a:lnSpc>
              <a:buClr>
                <a:srgbClr val="C00000"/>
              </a:buClr>
              <a:buFont typeface="Wingdings" panose="05000000000000000000" pitchFamily="2" charset="2"/>
              <a:buChar char="§"/>
            </a:pPr>
            <a:endParaRPr lang="en-IE" sz="2200" dirty="0" smtClean="0"/>
          </a:p>
          <a:p>
            <a:pPr marL="342900" lvl="0" indent="-342900">
              <a:lnSpc>
                <a:spcPct val="150000"/>
              </a:lnSpc>
              <a:buClr>
                <a:srgbClr val="C00000"/>
              </a:buClr>
              <a:buFont typeface="Wingdings" panose="05000000000000000000" pitchFamily="2" charset="2"/>
              <a:buChar char="§"/>
            </a:pPr>
            <a:endParaRPr lang="en-IE" sz="2200" dirty="0"/>
          </a:p>
        </p:txBody>
      </p:sp>
    </p:spTree>
    <p:extLst>
      <p:ext uri="{BB962C8B-B14F-4D97-AF65-F5344CB8AC3E}">
        <p14:creationId xmlns:p14="http://schemas.microsoft.com/office/powerpoint/2010/main" val="610855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434543"/>
            <a:ext cx="6660232"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086397" cy="646331"/>
          </a:xfrm>
          <a:prstGeom prst="rect">
            <a:avLst/>
          </a:prstGeom>
          <a:noFill/>
        </p:spPr>
        <p:txBody>
          <a:bodyPr wrap="square" rtlCol="0">
            <a:spAutoFit/>
          </a:bodyPr>
          <a:lstStyle/>
          <a:p>
            <a:r>
              <a:rPr lang="en-IE" sz="3600" dirty="0" smtClean="0"/>
              <a:t>Gonorrhoea in Ireland, 2016</a:t>
            </a:r>
            <a:endParaRPr lang="en-IE" sz="3600" dirty="0"/>
          </a:p>
        </p:txBody>
      </p:sp>
      <p:sp>
        <p:nvSpPr>
          <p:cNvPr id="15" name="TextBox 14"/>
          <p:cNvSpPr txBox="1"/>
          <p:nvPr/>
        </p:nvSpPr>
        <p:spPr>
          <a:xfrm>
            <a:off x="1" y="665102"/>
            <a:ext cx="7020271" cy="769441"/>
          </a:xfrm>
          <a:prstGeom prst="rect">
            <a:avLst/>
          </a:prstGeom>
          <a:noFill/>
        </p:spPr>
        <p:txBody>
          <a:bodyPr wrap="square" rtlCol="0">
            <a:spAutoFit/>
          </a:bodyPr>
          <a:lstStyle/>
          <a:p>
            <a:r>
              <a:rPr lang="en-IE" sz="2200" dirty="0" smtClean="0">
                <a:solidFill>
                  <a:schemeClr val="bg1">
                    <a:lumMod val="65000"/>
                  </a:schemeClr>
                </a:solidFill>
              </a:rPr>
              <a:t>Figure 3. Trend </a:t>
            </a:r>
            <a:r>
              <a:rPr lang="en-IE" sz="2200" dirty="0">
                <a:solidFill>
                  <a:schemeClr val="bg1">
                    <a:lumMod val="65000"/>
                  </a:schemeClr>
                </a:solidFill>
              </a:rPr>
              <a:t>in notification rate per 100,000 </a:t>
            </a:r>
            <a:r>
              <a:rPr lang="en-IE" sz="2200" dirty="0" smtClean="0">
                <a:solidFill>
                  <a:schemeClr val="bg1">
                    <a:lumMod val="65000"/>
                  </a:schemeClr>
                </a:solidFill>
              </a:rPr>
              <a:t>population </a:t>
            </a:r>
            <a:r>
              <a:rPr lang="en-IE" sz="2200" dirty="0">
                <a:solidFill>
                  <a:schemeClr val="bg1">
                    <a:lumMod val="65000"/>
                  </a:schemeClr>
                </a:solidFill>
              </a:rPr>
              <a:t>of </a:t>
            </a:r>
            <a:r>
              <a:rPr lang="en-IE" sz="2200" dirty="0" smtClean="0">
                <a:solidFill>
                  <a:schemeClr val="bg1">
                    <a:lumMod val="65000"/>
                  </a:schemeClr>
                </a:solidFill>
              </a:rPr>
              <a:t>gonorrhoea, </a:t>
            </a:r>
            <a:r>
              <a:rPr lang="en-IE" sz="2200" dirty="0">
                <a:solidFill>
                  <a:schemeClr val="bg1">
                    <a:lumMod val="65000"/>
                  </a:schemeClr>
                </a:solidFill>
              </a:rPr>
              <a:t>1995-2016</a:t>
            </a: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p:nvPr>
            <p:extLst>
              <p:ext uri="{D42A27DB-BD31-4B8C-83A1-F6EECF244321}">
                <p14:modId xmlns:p14="http://schemas.microsoft.com/office/powerpoint/2010/main" val="1269123262"/>
              </p:ext>
            </p:extLst>
          </p:nvPr>
        </p:nvGraphicFramePr>
        <p:xfrm>
          <a:off x="683568" y="1916832"/>
          <a:ext cx="7402828" cy="4032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66366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7740352"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smtClean="0"/>
              <a:t>Herpes simplex (genital) in Ireland, 2016</a:t>
            </a:r>
            <a:endParaRPr lang="en-IE" sz="3600" dirty="0"/>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Summary</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268760"/>
            <a:ext cx="7776864" cy="5678478"/>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a:t>1,369 cases of herpes simplex (genital) were notified in 2016</a:t>
            </a:r>
          </a:p>
          <a:p>
            <a:pPr marL="342900" lvl="0" indent="-342900">
              <a:lnSpc>
                <a:spcPct val="150000"/>
              </a:lnSpc>
              <a:buClr>
                <a:srgbClr val="C00000"/>
              </a:buClr>
              <a:buFont typeface="Wingdings" panose="05000000000000000000" pitchFamily="2" charset="2"/>
              <a:buChar char="§"/>
            </a:pPr>
            <a:r>
              <a:rPr lang="en-IE" sz="2200" dirty="0"/>
              <a:t>Notification </a:t>
            </a:r>
            <a:r>
              <a:rPr lang="en-IE" sz="2200" dirty="0" smtClean="0"/>
              <a:t>rate </a:t>
            </a:r>
            <a:r>
              <a:rPr lang="en-IE" sz="2200" dirty="0"/>
              <a:t>increased to 28.7 per 100,000 </a:t>
            </a:r>
            <a:r>
              <a:rPr lang="en-IE" sz="2200" dirty="0" smtClean="0"/>
              <a:t>population </a:t>
            </a:r>
            <a:r>
              <a:rPr lang="en-IE" sz="2200" dirty="0"/>
              <a:t>a 17% increase since 2013 (24.5/100,000 population</a:t>
            </a:r>
            <a:r>
              <a:rPr lang="en-IE" sz="2200" dirty="0" smtClean="0"/>
              <a:t>)</a:t>
            </a:r>
            <a:endParaRPr lang="en-IE" sz="2200" dirty="0"/>
          </a:p>
          <a:p>
            <a:pPr marL="342900" lvl="0" indent="-342900">
              <a:lnSpc>
                <a:spcPct val="150000"/>
              </a:lnSpc>
              <a:buClr>
                <a:srgbClr val="C00000"/>
              </a:buClr>
              <a:buFont typeface="Wingdings" panose="05000000000000000000" pitchFamily="2" charset="2"/>
              <a:buChar char="§"/>
            </a:pPr>
            <a:r>
              <a:rPr lang="en-IE" sz="2200" dirty="0"/>
              <a:t>Almost </a:t>
            </a:r>
            <a:r>
              <a:rPr lang="en-IE" sz="2200" dirty="0" smtClean="0"/>
              <a:t>75% </a:t>
            </a:r>
            <a:r>
              <a:rPr lang="en-IE" sz="2200" dirty="0"/>
              <a:t>of cases were among women with the highest rate among women aged 20-24 years (234.5/100,000 population)</a:t>
            </a:r>
          </a:p>
          <a:p>
            <a:pPr marL="342900" lvl="0" indent="-342900">
              <a:lnSpc>
                <a:spcPct val="150000"/>
              </a:lnSpc>
              <a:buClr>
                <a:srgbClr val="C00000"/>
              </a:buClr>
              <a:buFont typeface="Wingdings" panose="05000000000000000000" pitchFamily="2" charset="2"/>
              <a:buChar char="§"/>
            </a:pPr>
            <a:r>
              <a:rPr lang="en-IE" sz="2200" dirty="0"/>
              <a:t>Median age: 26 years (range: 15-77 years)</a:t>
            </a:r>
          </a:p>
          <a:p>
            <a:pPr marL="342900" lvl="0" indent="-342900">
              <a:lnSpc>
                <a:spcPct val="150000"/>
              </a:lnSpc>
              <a:buClr>
                <a:srgbClr val="C00000"/>
              </a:buClr>
              <a:buFont typeface="Wingdings" panose="05000000000000000000" pitchFamily="2" charset="2"/>
              <a:buChar char="§"/>
            </a:pPr>
            <a:r>
              <a:rPr lang="en-IE" sz="2200" dirty="0"/>
              <a:t>Sixty-one percent of cases were laboratory confirmed as herpes simplex virus type </a:t>
            </a:r>
            <a:r>
              <a:rPr lang="en-IE" sz="2200" dirty="0" smtClean="0"/>
              <a:t>1, 36</a:t>
            </a:r>
            <a:r>
              <a:rPr lang="en-IE" sz="2200" dirty="0"/>
              <a:t>% as </a:t>
            </a:r>
            <a:r>
              <a:rPr lang="en-IE" sz="2200" dirty="0" smtClean="0"/>
              <a:t>type 2 &amp; </a:t>
            </a:r>
            <a:r>
              <a:rPr lang="en-IE" sz="2200" dirty="0"/>
              <a:t>type was unknown for 3%</a:t>
            </a:r>
          </a:p>
          <a:p>
            <a:pPr marL="342900" lvl="0" indent="-342900">
              <a:lnSpc>
                <a:spcPct val="150000"/>
              </a:lnSpc>
              <a:buClr>
                <a:srgbClr val="C00000"/>
              </a:buClr>
              <a:buFont typeface="Wingdings" panose="05000000000000000000" pitchFamily="2" charset="2"/>
              <a:buChar char="§"/>
            </a:pPr>
            <a:r>
              <a:rPr lang="en-IE" sz="2200" dirty="0"/>
              <a:t>Cases were diagnosed in a variety of settings including general practice (60%), STI clinics (36%), and emergency </a:t>
            </a:r>
            <a:r>
              <a:rPr lang="en-IE" sz="2200" dirty="0" smtClean="0"/>
              <a:t>departments </a:t>
            </a:r>
            <a:r>
              <a:rPr lang="en-IE" sz="2200" dirty="0"/>
              <a:t>or other hospital settings (4%)</a:t>
            </a:r>
          </a:p>
        </p:txBody>
      </p:sp>
    </p:spTree>
    <p:extLst>
      <p:ext uri="{BB962C8B-B14F-4D97-AF65-F5344CB8AC3E}">
        <p14:creationId xmlns:p14="http://schemas.microsoft.com/office/powerpoint/2010/main" val="1632768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434543"/>
            <a:ext cx="7644633"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086397" cy="646331"/>
          </a:xfrm>
          <a:prstGeom prst="rect">
            <a:avLst/>
          </a:prstGeom>
          <a:noFill/>
        </p:spPr>
        <p:txBody>
          <a:bodyPr wrap="square" rtlCol="0">
            <a:spAutoFit/>
          </a:bodyPr>
          <a:lstStyle/>
          <a:p>
            <a:r>
              <a:rPr lang="en-IE" sz="3600" dirty="0" smtClean="0"/>
              <a:t>Herpes simplex (genital) in Ireland, 2016</a:t>
            </a:r>
            <a:endParaRPr lang="en-IE" sz="3600" dirty="0"/>
          </a:p>
        </p:txBody>
      </p:sp>
      <p:sp>
        <p:nvSpPr>
          <p:cNvPr id="15" name="TextBox 14"/>
          <p:cNvSpPr txBox="1"/>
          <p:nvPr/>
        </p:nvSpPr>
        <p:spPr>
          <a:xfrm>
            <a:off x="0" y="665102"/>
            <a:ext cx="7644633" cy="769441"/>
          </a:xfrm>
          <a:prstGeom prst="rect">
            <a:avLst/>
          </a:prstGeom>
          <a:noFill/>
        </p:spPr>
        <p:txBody>
          <a:bodyPr wrap="square" rtlCol="0">
            <a:spAutoFit/>
          </a:bodyPr>
          <a:lstStyle/>
          <a:p>
            <a:r>
              <a:rPr lang="en-IE" sz="2200" dirty="0" smtClean="0">
                <a:solidFill>
                  <a:schemeClr val="bg1">
                    <a:lumMod val="65000"/>
                  </a:schemeClr>
                </a:solidFill>
              </a:rPr>
              <a:t>Figure 4. Trend </a:t>
            </a:r>
            <a:r>
              <a:rPr lang="en-IE" sz="2200" dirty="0">
                <a:solidFill>
                  <a:schemeClr val="bg1">
                    <a:lumMod val="65000"/>
                  </a:schemeClr>
                </a:solidFill>
              </a:rPr>
              <a:t>in notification rate per 100,000 </a:t>
            </a:r>
            <a:r>
              <a:rPr lang="en-IE" sz="2200" dirty="0" smtClean="0">
                <a:solidFill>
                  <a:schemeClr val="bg1">
                    <a:lumMod val="65000"/>
                  </a:schemeClr>
                </a:solidFill>
              </a:rPr>
              <a:t>population </a:t>
            </a:r>
            <a:r>
              <a:rPr lang="en-IE" sz="2200" dirty="0">
                <a:solidFill>
                  <a:schemeClr val="bg1">
                    <a:lumMod val="65000"/>
                  </a:schemeClr>
                </a:solidFill>
              </a:rPr>
              <a:t>of herpes </a:t>
            </a:r>
            <a:r>
              <a:rPr lang="en-IE" sz="2200" dirty="0" smtClean="0">
                <a:solidFill>
                  <a:schemeClr val="bg1">
                    <a:lumMod val="65000"/>
                  </a:schemeClr>
                </a:solidFill>
              </a:rPr>
              <a:t>simplex </a:t>
            </a:r>
            <a:r>
              <a:rPr lang="en-IE" sz="2200" dirty="0">
                <a:solidFill>
                  <a:schemeClr val="bg1">
                    <a:lumMod val="65000"/>
                  </a:schemeClr>
                </a:solidFill>
              </a:rPr>
              <a:t>(genital</a:t>
            </a:r>
            <a:r>
              <a:rPr lang="en-IE" sz="2200" dirty="0" smtClean="0">
                <a:solidFill>
                  <a:schemeClr val="bg1">
                    <a:lumMod val="65000"/>
                  </a:schemeClr>
                </a:solidFill>
              </a:rPr>
              <a:t>), </a:t>
            </a:r>
            <a:r>
              <a:rPr lang="en-IE" sz="2200" dirty="0">
                <a:solidFill>
                  <a:schemeClr val="bg1">
                    <a:lumMod val="65000"/>
                  </a:schemeClr>
                </a:solidFill>
              </a:rPr>
              <a:t>1995-2016</a:t>
            </a: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p:nvPr>
            <p:extLst>
              <p:ext uri="{D42A27DB-BD31-4B8C-83A1-F6EECF244321}">
                <p14:modId xmlns:p14="http://schemas.microsoft.com/office/powerpoint/2010/main" val="2904802600"/>
              </p:ext>
            </p:extLst>
          </p:nvPr>
        </p:nvGraphicFramePr>
        <p:xfrm>
          <a:off x="755576" y="1604961"/>
          <a:ext cx="7272808" cy="49319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98258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6084168"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smtClean="0"/>
              <a:t>Early infectious syphilis </a:t>
            </a:r>
            <a:r>
              <a:rPr lang="en-IE" sz="3600" dirty="0"/>
              <a:t>in Ireland, 2016</a:t>
            </a:r>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Summary</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268760"/>
            <a:ext cx="7848872" cy="5678478"/>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smtClean="0"/>
              <a:t>305 </a:t>
            </a:r>
            <a:r>
              <a:rPr lang="en-IE" sz="2200" dirty="0"/>
              <a:t>cases of </a:t>
            </a:r>
            <a:r>
              <a:rPr lang="en-IE" sz="2200" dirty="0" smtClean="0"/>
              <a:t>EIS </a:t>
            </a:r>
            <a:r>
              <a:rPr lang="en-IE" sz="2200" dirty="0"/>
              <a:t>were </a:t>
            </a:r>
            <a:r>
              <a:rPr lang="en-IE" sz="2200" dirty="0" smtClean="0"/>
              <a:t>notified in 2016, </a:t>
            </a:r>
            <a:r>
              <a:rPr lang="en-IE" sz="2200" dirty="0"/>
              <a:t>giving a notification rate of 6.4 per 100,000 </a:t>
            </a:r>
            <a:r>
              <a:rPr lang="en-IE" sz="2200" dirty="0" smtClean="0"/>
              <a:t>population, </a:t>
            </a:r>
            <a:r>
              <a:rPr lang="en-IE" sz="2200" dirty="0"/>
              <a:t>highest rate recorded since enhanced surveillance of syphilis began in 2000 </a:t>
            </a:r>
          </a:p>
          <a:p>
            <a:pPr marL="342900" indent="-342900">
              <a:lnSpc>
                <a:spcPct val="150000"/>
              </a:lnSpc>
              <a:buClr>
                <a:srgbClr val="C00000"/>
              </a:buClr>
              <a:buFont typeface="Wingdings" panose="05000000000000000000" pitchFamily="2" charset="2"/>
              <a:buChar char="§"/>
            </a:pPr>
            <a:r>
              <a:rPr lang="en-IE" sz="2200" dirty="0" smtClean="0"/>
              <a:t>The </a:t>
            </a:r>
            <a:r>
              <a:rPr lang="en-IE" sz="2200" dirty="0"/>
              <a:t>increase </a:t>
            </a:r>
            <a:r>
              <a:rPr lang="en-IE" sz="2200" dirty="0" smtClean="0"/>
              <a:t>in </a:t>
            </a:r>
            <a:r>
              <a:rPr lang="en-IE" sz="2200" dirty="0"/>
              <a:t>2016 was concentrated among </a:t>
            </a:r>
            <a:r>
              <a:rPr lang="en-IE" sz="2200" dirty="0" smtClean="0"/>
              <a:t>men; rate </a:t>
            </a:r>
            <a:r>
              <a:rPr lang="en-IE" sz="2200" dirty="0"/>
              <a:t>among men increased to 12.5/100,000 (from 11.0/100,000 in 2015) while the rate among women remained stable</a:t>
            </a:r>
          </a:p>
          <a:p>
            <a:pPr marL="342900" lvl="0" indent="-342900">
              <a:lnSpc>
                <a:spcPct val="150000"/>
              </a:lnSpc>
              <a:buClr>
                <a:srgbClr val="C00000"/>
              </a:buClr>
              <a:buFont typeface="Wingdings" panose="05000000000000000000" pitchFamily="2" charset="2"/>
              <a:buChar char="§"/>
            </a:pPr>
            <a:r>
              <a:rPr lang="en-IE" sz="2200" dirty="0" smtClean="0"/>
              <a:t>97</a:t>
            </a:r>
            <a:r>
              <a:rPr lang="en-IE" sz="2200" dirty="0"/>
              <a:t>% of cases were among men and 3</a:t>
            </a:r>
            <a:r>
              <a:rPr lang="en-IE" sz="2200"/>
              <a:t>% </a:t>
            </a:r>
            <a:r>
              <a:rPr lang="en-IE" sz="2200" smtClean="0"/>
              <a:t>among </a:t>
            </a:r>
            <a:r>
              <a:rPr lang="en-IE" sz="2200" dirty="0"/>
              <a:t>women </a:t>
            </a:r>
            <a:endParaRPr lang="en-IE" sz="2200" dirty="0" smtClean="0"/>
          </a:p>
          <a:p>
            <a:pPr marL="342900" lvl="0" indent="-342900">
              <a:lnSpc>
                <a:spcPct val="150000"/>
              </a:lnSpc>
              <a:buClr>
                <a:srgbClr val="C00000"/>
              </a:buClr>
              <a:buFont typeface="Wingdings" panose="05000000000000000000" pitchFamily="2" charset="2"/>
              <a:buChar char="§"/>
            </a:pPr>
            <a:r>
              <a:rPr lang="en-IE" sz="2200" dirty="0" smtClean="0"/>
              <a:t>Median </a:t>
            </a:r>
            <a:r>
              <a:rPr lang="en-IE" sz="2200" dirty="0"/>
              <a:t>age: 33 years (range: 18-73 </a:t>
            </a:r>
            <a:r>
              <a:rPr lang="en-IE" sz="2200" dirty="0" smtClean="0"/>
              <a:t>years) </a:t>
            </a:r>
          </a:p>
          <a:p>
            <a:pPr marL="342900" indent="-342900">
              <a:lnSpc>
                <a:spcPct val="150000"/>
              </a:lnSpc>
              <a:buClr>
                <a:srgbClr val="C00000"/>
              </a:buClr>
              <a:buFont typeface="Wingdings" panose="05000000000000000000" pitchFamily="2" charset="2"/>
              <a:buChar char="§"/>
            </a:pPr>
            <a:r>
              <a:rPr lang="en-IE" sz="2200" dirty="0" smtClean="0"/>
              <a:t>Age </a:t>
            </a:r>
            <a:r>
              <a:rPr lang="en-IE" sz="2200" dirty="0"/>
              <a:t>standardised notification </a:t>
            </a:r>
            <a:r>
              <a:rPr lang="en-IE" sz="2200" dirty="0" smtClean="0"/>
              <a:t>rate </a:t>
            </a:r>
            <a:r>
              <a:rPr lang="en-IE" sz="2200" dirty="0"/>
              <a:t>in HSE East (10.4/100,000) was 1.6 times the national rate confirming that this region remains a centre of transmission within </a:t>
            </a:r>
            <a:r>
              <a:rPr lang="en-IE" sz="2200" dirty="0" smtClean="0"/>
              <a:t>Ireland</a:t>
            </a:r>
            <a:endParaRPr lang="en-IE" sz="2200" dirty="0"/>
          </a:p>
        </p:txBody>
      </p:sp>
    </p:spTree>
    <p:extLst>
      <p:ext uri="{BB962C8B-B14F-4D97-AF65-F5344CB8AC3E}">
        <p14:creationId xmlns:p14="http://schemas.microsoft.com/office/powerpoint/2010/main" val="3212024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49028" y="1441538"/>
            <a:ext cx="7429340" cy="350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smtClean="0"/>
              <a:t>Early infectious syphilis </a:t>
            </a:r>
            <a:r>
              <a:rPr lang="en-IE" sz="3600" dirty="0"/>
              <a:t>in Ireland, 2016</a:t>
            </a: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p:nvPr>
            <p:extLst>
              <p:ext uri="{D42A27DB-BD31-4B8C-83A1-F6EECF244321}">
                <p14:modId xmlns:p14="http://schemas.microsoft.com/office/powerpoint/2010/main" val="58742597"/>
              </p:ext>
            </p:extLst>
          </p:nvPr>
        </p:nvGraphicFramePr>
        <p:xfrm>
          <a:off x="808142" y="1700808"/>
          <a:ext cx="7004218" cy="4520544"/>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24788" y="675605"/>
            <a:ext cx="7067492" cy="769441"/>
          </a:xfrm>
          <a:prstGeom prst="rect">
            <a:avLst/>
          </a:prstGeom>
          <a:noFill/>
        </p:spPr>
        <p:txBody>
          <a:bodyPr wrap="square" rtlCol="0">
            <a:spAutoFit/>
          </a:bodyPr>
          <a:lstStyle/>
          <a:p>
            <a:r>
              <a:rPr lang="en-IE" sz="2200" dirty="0" smtClean="0">
                <a:solidFill>
                  <a:schemeClr val="bg1">
                    <a:lumMod val="65000"/>
                  </a:schemeClr>
                </a:solidFill>
              </a:rPr>
              <a:t>Figure 5. Trend </a:t>
            </a:r>
            <a:r>
              <a:rPr lang="en-IE" sz="2200" dirty="0">
                <a:solidFill>
                  <a:schemeClr val="bg1">
                    <a:lumMod val="65000"/>
                  </a:schemeClr>
                </a:solidFill>
              </a:rPr>
              <a:t>in notification rate per 100,000 </a:t>
            </a:r>
            <a:r>
              <a:rPr lang="en-IE" sz="2200" dirty="0" smtClean="0">
                <a:solidFill>
                  <a:schemeClr val="bg1">
                    <a:lumMod val="65000"/>
                  </a:schemeClr>
                </a:solidFill>
              </a:rPr>
              <a:t>population of EIS, 2000-2016</a:t>
            </a:r>
            <a:endParaRPr lang="en-IE" sz="2200" dirty="0">
              <a:solidFill>
                <a:schemeClr val="bg1">
                  <a:lumMod val="65000"/>
                </a:schemeClr>
              </a:solidFill>
            </a:endParaRPr>
          </a:p>
        </p:txBody>
      </p:sp>
    </p:spTree>
    <p:extLst>
      <p:ext uri="{BB962C8B-B14F-4D97-AF65-F5344CB8AC3E}">
        <p14:creationId xmlns:p14="http://schemas.microsoft.com/office/powerpoint/2010/main" val="3422703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7380312"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smtClean="0"/>
              <a:t>Early infectious syphilis </a:t>
            </a:r>
            <a:r>
              <a:rPr lang="en-IE" sz="3600" dirty="0"/>
              <a:t>in Ireland, 2016</a:t>
            </a:r>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EIS Among MSM</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268760"/>
            <a:ext cx="7988448" cy="5678478"/>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smtClean="0"/>
              <a:t>88</a:t>
            </a:r>
            <a:r>
              <a:rPr lang="en-IE" sz="2200" dirty="0"/>
              <a:t>% of cases were among </a:t>
            </a:r>
            <a:r>
              <a:rPr lang="en-IE" sz="2200" dirty="0" smtClean="0"/>
              <a:t>MSM (where </a:t>
            </a:r>
            <a:r>
              <a:rPr lang="en-IE" sz="2200" dirty="0"/>
              <a:t>mode of transmission </a:t>
            </a:r>
            <a:r>
              <a:rPr lang="en-IE" sz="2200" dirty="0" smtClean="0"/>
              <a:t>known)</a:t>
            </a:r>
          </a:p>
          <a:p>
            <a:pPr marL="342900" lvl="0" indent="-342900">
              <a:lnSpc>
                <a:spcPct val="150000"/>
              </a:lnSpc>
              <a:buClr>
                <a:srgbClr val="C00000"/>
              </a:buClr>
              <a:buFont typeface="Wingdings" panose="05000000000000000000" pitchFamily="2" charset="2"/>
              <a:buChar char="§"/>
            </a:pPr>
            <a:r>
              <a:rPr lang="en-IE" sz="2200" dirty="0" smtClean="0"/>
              <a:t>Since </a:t>
            </a:r>
            <a:r>
              <a:rPr lang="en-IE" sz="2200" dirty="0"/>
              <a:t>2012, </a:t>
            </a:r>
            <a:r>
              <a:rPr lang="en-IE" sz="2200" dirty="0" smtClean="0"/>
              <a:t>EIS </a:t>
            </a:r>
            <a:r>
              <a:rPr lang="en-IE" sz="2200" dirty="0"/>
              <a:t>among MSM has increased by 170% </a:t>
            </a:r>
            <a:r>
              <a:rPr lang="en-IE" sz="2200" dirty="0" smtClean="0"/>
              <a:t>in that </a:t>
            </a:r>
            <a:r>
              <a:rPr lang="en-IE" sz="2200" dirty="0"/>
              <a:t>time (from 81 in 2012 to 222 in 2016</a:t>
            </a:r>
            <a:r>
              <a:rPr lang="en-IE" sz="2200" dirty="0" smtClean="0"/>
              <a:t>) </a:t>
            </a:r>
          </a:p>
          <a:p>
            <a:pPr marL="342900" lvl="0" indent="-342900">
              <a:lnSpc>
                <a:spcPct val="150000"/>
              </a:lnSpc>
              <a:buClr>
                <a:srgbClr val="C00000"/>
              </a:buClr>
              <a:buFont typeface="Wingdings" panose="05000000000000000000" pitchFamily="2" charset="2"/>
              <a:buChar char="§"/>
            </a:pPr>
            <a:r>
              <a:rPr lang="en-IE" sz="2200" dirty="0" smtClean="0"/>
              <a:t>Percentage of cases among MSM who were co-infected with HIV continued to rise (39%); 26% were newly diagnosed with HIV in 2016 and a further 26% were diagnosed in 2014 or 2015. </a:t>
            </a:r>
          </a:p>
          <a:p>
            <a:pPr marL="342900" lvl="0" indent="-342900">
              <a:lnSpc>
                <a:spcPct val="150000"/>
              </a:lnSpc>
              <a:buClr>
                <a:srgbClr val="C00000"/>
              </a:buClr>
              <a:buFont typeface="Wingdings" panose="05000000000000000000" pitchFamily="2" charset="2"/>
              <a:buChar char="§"/>
            </a:pPr>
            <a:r>
              <a:rPr lang="en-IE" sz="2200" dirty="0" smtClean="0"/>
              <a:t>The </a:t>
            </a:r>
            <a:r>
              <a:rPr lang="en-IE" sz="2200" dirty="0"/>
              <a:t>work of the MSM Outbreak Response Group </a:t>
            </a:r>
            <a:r>
              <a:rPr lang="en-IE" sz="2200" dirty="0" smtClean="0"/>
              <a:t>continued; interventions </a:t>
            </a:r>
            <a:r>
              <a:rPr lang="en-IE" sz="2200" dirty="0"/>
              <a:t>implemented during 2016 </a:t>
            </a:r>
            <a:r>
              <a:rPr lang="en-IE" sz="2200" dirty="0" smtClean="0"/>
              <a:t>included </a:t>
            </a:r>
            <a:r>
              <a:rPr lang="en-IE" sz="2200" dirty="0"/>
              <a:t>an extra clinic at the Gay Men’s </a:t>
            </a:r>
            <a:r>
              <a:rPr lang="en-IE" sz="2200" dirty="0" smtClean="0"/>
              <a:t>Health </a:t>
            </a:r>
            <a:r>
              <a:rPr lang="en-IE" sz="2200" dirty="0"/>
              <a:t>Service, employment of outreach workers </a:t>
            </a:r>
            <a:r>
              <a:rPr lang="en-IE" sz="2200" dirty="0" smtClean="0"/>
              <a:t>&amp; increased </a:t>
            </a:r>
            <a:r>
              <a:rPr lang="en-IE" sz="2200" dirty="0"/>
              <a:t>distribution of condoms </a:t>
            </a:r>
            <a:r>
              <a:rPr lang="en-IE" sz="2200" dirty="0" smtClean="0"/>
              <a:t>&amp; lubricant</a:t>
            </a:r>
            <a:r>
              <a:rPr lang="en-IE" sz="2200" dirty="0"/>
              <a:t>.</a:t>
            </a:r>
          </a:p>
        </p:txBody>
      </p:sp>
    </p:spTree>
    <p:extLst>
      <p:ext uri="{BB962C8B-B14F-4D97-AF65-F5344CB8AC3E}">
        <p14:creationId xmlns:p14="http://schemas.microsoft.com/office/powerpoint/2010/main" val="842236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129452"/>
            <a:ext cx="3851920"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bwMode="auto">
          <a:xfrm>
            <a:off x="539553" y="1594886"/>
            <a:ext cx="7660479" cy="247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IE" sz="2400" b="1" dirty="0" smtClean="0"/>
              <a:t>Acknowledgements</a:t>
            </a:r>
          </a:p>
          <a:p>
            <a:pPr marL="0" indent="0" fontAlgn="auto">
              <a:spcAft>
                <a:spcPts val="0"/>
              </a:spcAft>
              <a:buFont typeface="Arial" pitchFamily="34" charset="0"/>
              <a:buNone/>
              <a:defRPr/>
            </a:pPr>
            <a:endParaRPr lang="en-IE" sz="2000" b="1" dirty="0" smtClean="0"/>
          </a:p>
          <a:p>
            <a:pPr marL="0" indent="0" fontAlgn="auto">
              <a:spcAft>
                <a:spcPts val="0"/>
              </a:spcAft>
              <a:buFont typeface="Arial" pitchFamily="34" charset="0"/>
              <a:buNone/>
              <a:defRPr/>
            </a:pPr>
            <a:r>
              <a:rPr lang="en-IE" sz="2000" dirty="0" smtClean="0"/>
              <a:t>The Health Protection Surveillance Centre (HPSC) would like to thank all those who provided the data for this report, particularly the STI clinics, the infectious disease surveillance staff within the departments of public health, the laboratories and GP clinics.</a:t>
            </a:r>
            <a:endParaRPr lang="en-IE" sz="2000" dirty="0"/>
          </a:p>
        </p:txBody>
      </p:sp>
      <p:sp>
        <p:nvSpPr>
          <p:cNvPr id="13" name="Rectangle 12"/>
          <p:cNvSpPr/>
          <p:nvPr/>
        </p:nvSpPr>
        <p:spPr>
          <a:xfrm>
            <a:off x="539552" y="4077858"/>
            <a:ext cx="7660480" cy="1015663"/>
          </a:xfrm>
          <a:prstGeom prst="rect">
            <a:avLst/>
          </a:prstGeom>
        </p:spPr>
        <p:txBody>
          <a:bodyPr wrap="square">
            <a:spAutoFit/>
          </a:bodyPr>
          <a:lstStyle/>
          <a:p>
            <a:pPr fontAlgn="auto">
              <a:spcBef>
                <a:spcPts val="0"/>
              </a:spcBef>
              <a:spcAft>
                <a:spcPts val="0"/>
              </a:spcAft>
              <a:defRPr/>
            </a:pPr>
            <a:r>
              <a:rPr lang="en-IE" sz="2000" dirty="0">
                <a:latin typeface="+mn-lt"/>
                <a:cs typeface="+mn-cs"/>
              </a:rPr>
              <a:t>STI data were extracted from CIDR </a:t>
            </a:r>
            <a:r>
              <a:rPr lang="en-IE" sz="2000" dirty="0" smtClean="0">
                <a:latin typeface="+mn-lt"/>
                <a:cs typeface="+mn-cs"/>
              </a:rPr>
              <a:t>between August and October, 2017, and may differ from those previously published due to ongoing updating of notification data in CIDR. </a:t>
            </a:r>
            <a:endParaRPr lang="en-IE" sz="2000" dirty="0">
              <a:latin typeface="+mn-lt"/>
              <a:cs typeface="+mn-cs"/>
            </a:endParaRPr>
          </a:p>
        </p:txBody>
      </p:sp>
      <p:sp>
        <p:nvSpPr>
          <p:cNvPr id="14" name="TextBox 13"/>
          <p:cNvSpPr txBox="1"/>
          <p:nvPr/>
        </p:nvSpPr>
        <p:spPr>
          <a:xfrm>
            <a:off x="0" y="44624"/>
            <a:ext cx="3995936" cy="646331"/>
          </a:xfrm>
          <a:prstGeom prst="rect">
            <a:avLst/>
          </a:prstGeom>
          <a:noFill/>
        </p:spPr>
        <p:txBody>
          <a:bodyPr wrap="square" rtlCol="0">
            <a:spAutoFit/>
          </a:bodyPr>
          <a:lstStyle/>
          <a:p>
            <a:r>
              <a:rPr lang="en-IE" sz="3600" dirty="0" smtClean="0"/>
              <a:t>STIs in Ireland, 2016</a:t>
            </a:r>
            <a:endParaRPr lang="en-IE" sz="3600" dirty="0"/>
          </a:p>
        </p:txBody>
      </p:sp>
      <p:sp>
        <p:nvSpPr>
          <p:cNvPr id="15" name="TextBox 14"/>
          <p:cNvSpPr txBox="1"/>
          <p:nvPr/>
        </p:nvSpPr>
        <p:spPr>
          <a:xfrm>
            <a:off x="-23610" y="665102"/>
            <a:ext cx="3528392" cy="461665"/>
          </a:xfrm>
          <a:prstGeom prst="rect">
            <a:avLst/>
          </a:prstGeom>
          <a:noFill/>
        </p:spPr>
        <p:txBody>
          <a:bodyPr wrap="square" rtlCol="0">
            <a:spAutoFit/>
          </a:bodyPr>
          <a:lstStyle/>
          <a:p>
            <a:r>
              <a:rPr lang="en-IE" sz="2400" dirty="0" smtClean="0">
                <a:solidFill>
                  <a:schemeClr val="bg1">
                    <a:lumMod val="75000"/>
                  </a:schemeClr>
                </a:solidFill>
              </a:rPr>
              <a:t>Summary</a:t>
            </a:r>
            <a:endParaRPr lang="en-IE" sz="2400" dirty="0">
              <a:solidFill>
                <a:schemeClr val="bg1">
                  <a:lumMod val="7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0725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12325" y="1451685"/>
            <a:ext cx="8074071"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smtClean="0"/>
              <a:t>Early infectious syphilis </a:t>
            </a:r>
            <a:r>
              <a:rPr lang="en-IE" sz="3600" dirty="0"/>
              <a:t>in Ireland, 2016</a:t>
            </a:r>
          </a:p>
        </p:txBody>
      </p:sp>
      <p:sp>
        <p:nvSpPr>
          <p:cNvPr id="15" name="TextBox 14"/>
          <p:cNvSpPr txBox="1"/>
          <p:nvPr/>
        </p:nvSpPr>
        <p:spPr>
          <a:xfrm>
            <a:off x="0" y="620688"/>
            <a:ext cx="8316416" cy="830997"/>
          </a:xfrm>
          <a:prstGeom prst="rect">
            <a:avLst/>
          </a:prstGeom>
          <a:noFill/>
        </p:spPr>
        <p:txBody>
          <a:bodyPr wrap="square" rtlCol="0">
            <a:spAutoFit/>
          </a:bodyPr>
          <a:lstStyle/>
          <a:p>
            <a:r>
              <a:rPr lang="en-IE" sz="2400" dirty="0" smtClean="0">
                <a:solidFill>
                  <a:schemeClr val="bg1">
                    <a:lumMod val="65000"/>
                  </a:schemeClr>
                </a:solidFill>
              </a:rPr>
              <a:t>Figure 6. Rate of </a:t>
            </a:r>
            <a:r>
              <a:rPr lang="en-IE" sz="2400" dirty="0">
                <a:solidFill>
                  <a:schemeClr val="bg1">
                    <a:lumMod val="65000"/>
                  </a:schemeClr>
                </a:solidFill>
              </a:rPr>
              <a:t>EIS notifications in men and MSM, respectively, per 100,000 population aged 18-64 years, </a:t>
            </a:r>
            <a:r>
              <a:rPr lang="en-GB" sz="2400" dirty="0" smtClean="0">
                <a:solidFill>
                  <a:schemeClr val="bg1">
                    <a:lumMod val="65000"/>
                  </a:schemeClr>
                </a:solidFill>
              </a:rPr>
              <a:t>2013-2016</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p:nvPr>
            <p:extLst>
              <p:ext uri="{D42A27DB-BD31-4B8C-83A1-F6EECF244321}">
                <p14:modId xmlns:p14="http://schemas.microsoft.com/office/powerpoint/2010/main" val="993162531"/>
              </p:ext>
            </p:extLst>
          </p:nvPr>
        </p:nvGraphicFramePr>
        <p:xfrm>
          <a:off x="889514" y="1695258"/>
          <a:ext cx="7184159" cy="4520544"/>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35271" y="6288359"/>
            <a:ext cx="7069441" cy="523220"/>
          </a:xfrm>
          <a:prstGeom prst="rect">
            <a:avLst/>
          </a:prstGeom>
        </p:spPr>
        <p:txBody>
          <a:bodyPr wrap="square">
            <a:spAutoFit/>
          </a:bodyPr>
          <a:lstStyle/>
          <a:p>
            <a:r>
              <a:rPr lang="en-IE" sz="1400" dirty="0" smtClean="0">
                <a:solidFill>
                  <a:schemeClr val="bg1">
                    <a:lumMod val="65000"/>
                  </a:schemeClr>
                </a:solidFill>
              </a:rPr>
              <a:t>MSM </a:t>
            </a:r>
            <a:r>
              <a:rPr lang="en-IE" sz="1400" dirty="0">
                <a:solidFill>
                  <a:schemeClr val="bg1">
                    <a:lumMod val="65000"/>
                  </a:schemeClr>
                </a:solidFill>
              </a:rPr>
              <a:t>population was calculated as 6% of the Irish male population </a:t>
            </a:r>
            <a:r>
              <a:rPr lang="en-IE" sz="1400" dirty="0" smtClean="0">
                <a:solidFill>
                  <a:schemeClr val="bg1">
                    <a:lumMod val="65000"/>
                  </a:schemeClr>
                </a:solidFill>
              </a:rPr>
              <a:t>aged 18-64 </a:t>
            </a:r>
            <a:r>
              <a:rPr lang="en-IE" sz="1400" dirty="0">
                <a:solidFill>
                  <a:schemeClr val="bg1">
                    <a:lumMod val="65000"/>
                  </a:schemeClr>
                </a:solidFill>
              </a:rPr>
              <a:t>years (Census 2016), as estimated by the Healthy Ireland survey, which is a nationally representative </a:t>
            </a:r>
            <a:r>
              <a:rPr lang="en-IE" sz="1400" dirty="0" smtClean="0">
                <a:solidFill>
                  <a:schemeClr val="bg1">
                    <a:lumMod val="65000"/>
                  </a:schemeClr>
                </a:solidFill>
              </a:rPr>
              <a:t>survey</a:t>
            </a:r>
            <a:endParaRPr lang="en-IE" sz="1400" dirty="0">
              <a:solidFill>
                <a:schemeClr val="bg1">
                  <a:lumMod val="65000"/>
                </a:schemeClr>
              </a:solidFill>
            </a:endParaRPr>
          </a:p>
        </p:txBody>
      </p:sp>
    </p:spTree>
    <p:extLst>
      <p:ext uri="{BB962C8B-B14F-4D97-AF65-F5344CB8AC3E}">
        <p14:creationId xmlns:p14="http://schemas.microsoft.com/office/powerpoint/2010/main" val="3266499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6084168"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a:t>Trichomoniasis in Ireland, 2016</a:t>
            </a:r>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Summary</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268760"/>
            <a:ext cx="7776864" cy="5678478"/>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smtClean="0"/>
              <a:t>79 </a:t>
            </a:r>
            <a:r>
              <a:rPr lang="en-IE" sz="2200" dirty="0"/>
              <a:t>cases of trichomoniasis were notified in </a:t>
            </a:r>
            <a:r>
              <a:rPr lang="en-IE" sz="2200" dirty="0" smtClean="0"/>
              <a:t>2016</a:t>
            </a:r>
          </a:p>
          <a:p>
            <a:pPr marL="342900" lvl="0" indent="-342900">
              <a:lnSpc>
                <a:spcPct val="150000"/>
              </a:lnSpc>
              <a:buClr>
                <a:srgbClr val="C00000"/>
              </a:buClr>
              <a:buFont typeface="Wingdings" panose="05000000000000000000" pitchFamily="2" charset="2"/>
              <a:buChar char="§"/>
            </a:pPr>
            <a:r>
              <a:rPr lang="en-IE" sz="2200" dirty="0" smtClean="0"/>
              <a:t>Notification </a:t>
            </a:r>
            <a:r>
              <a:rPr lang="en-IE" sz="2200" dirty="0"/>
              <a:t>rate </a:t>
            </a:r>
            <a:r>
              <a:rPr lang="en-IE" sz="2200" dirty="0" smtClean="0"/>
              <a:t>increased </a:t>
            </a:r>
            <a:r>
              <a:rPr lang="en-IE" sz="2200" dirty="0"/>
              <a:t>slightly to 1.7 per 100,000 population but </a:t>
            </a:r>
            <a:r>
              <a:rPr lang="en-IE" sz="2200" dirty="0" smtClean="0"/>
              <a:t>is </a:t>
            </a:r>
            <a:r>
              <a:rPr lang="en-IE" sz="2200" dirty="0"/>
              <a:t>not significantly different to the rate in 2015 (1.2/100,000 population</a:t>
            </a:r>
            <a:r>
              <a:rPr lang="en-IE" sz="2200" dirty="0" smtClean="0"/>
              <a:t>) </a:t>
            </a:r>
          </a:p>
          <a:p>
            <a:pPr marL="342900" lvl="0" indent="-342900">
              <a:lnSpc>
                <a:spcPct val="150000"/>
              </a:lnSpc>
              <a:buClr>
                <a:srgbClr val="C00000"/>
              </a:buClr>
              <a:buFont typeface="Wingdings" panose="05000000000000000000" pitchFamily="2" charset="2"/>
              <a:buChar char="§"/>
            </a:pPr>
            <a:r>
              <a:rPr lang="en-IE" sz="2200" dirty="0" smtClean="0"/>
              <a:t>All cases </a:t>
            </a:r>
            <a:r>
              <a:rPr lang="en-IE" sz="2200" dirty="0"/>
              <a:t>were among women with the highest rate among women aged 25-29 years  (13.1/100,000 </a:t>
            </a:r>
            <a:r>
              <a:rPr lang="en-IE" sz="2200" dirty="0" smtClean="0"/>
              <a:t>population)</a:t>
            </a:r>
          </a:p>
          <a:p>
            <a:pPr marL="342900" lvl="0" indent="-342900">
              <a:lnSpc>
                <a:spcPct val="150000"/>
              </a:lnSpc>
              <a:buClr>
                <a:srgbClr val="C00000"/>
              </a:buClr>
              <a:buFont typeface="Wingdings" panose="05000000000000000000" pitchFamily="2" charset="2"/>
              <a:buChar char="§"/>
            </a:pPr>
            <a:r>
              <a:rPr lang="en-IE" sz="2200" dirty="0" smtClean="0"/>
              <a:t>Median </a:t>
            </a:r>
            <a:r>
              <a:rPr lang="en-IE" sz="2200" dirty="0"/>
              <a:t>age 32 years (range: 19-68 </a:t>
            </a:r>
            <a:r>
              <a:rPr lang="en-IE" sz="2200" dirty="0" smtClean="0"/>
              <a:t>years)</a:t>
            </a:r>
          </a:p>
          <a:p>
            <a:pPr marL="342900" lvl="0" indent="-342900">
              <a:lnSpc>
                <a:spcPct val="150000"/>
              </a:lnSpc>
              <a:buClr>
                <a:srgbClr val="C00000"/>
              </a:buClr>
              <a:buFont typeface="Wingdings" panose="05000000000000000000" pitchFamily="2" charset="2"/>
              <a:buChar char="§"/>
            </a:pPr>
            <a:r>
              <a:rPr lang="en-IE" sz="2200" dirty="0" smtClean="0"/>
              <a:t>Cases </a:t>
            </a:r>
            <a:r>
              <a:rPr lang="en-IE" sz="2200" dirty="0"/>
              <a:t>were diagnosed in a variety of settings including STI clinics (38%), general practice (35%) , emergency </a:t>
            </a:r>
            <a:r>
              <a:rPr lang="en-IE" sz="2200" dirty="0" smtClean="0"/>
              <a:t>departments /other </a:t>
            </a:r>
            <a:r>
              <a:rPr lang="en-IE" sz="2200" dirty="0"/>
              <a:t>hospital settings (16%), other settings (4%). Patient type was unknown for 4% of cases</a:t>
            </a:r>
            <a:r>
              <a:rPr lang="en-IE" sz="2200" dirty="0" smtClean="0"/>
              <a:t>.</a:t>
            </a:r>
            <a:endParaRPr lang="en-IE" sz="2200" dirty="0"/>
          </a:p>
        </p:txBody>
      </p:sp>
    </p:spTree>
    <p:extLst>
      <p:ext uri="{BB962C8B-B14F-4D97-AF65-F5344CB8AC3E}">
        <p14:creationId xmlns:p14="http://schemas.microsoft.com/office/powerpoint/2010/main" val="3533977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434543"/>
            <a:ext cx="6804248"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086397" cy="646331"/>
          </a:xfrm>
          <a:prstGeom prst="rect">
            <a:avLst/>
          </a:prstGeom>
          <a:noFill/>
        </p:spPr>
        <p:txBody>
          <a:bodyPr wrap="square" rtlCol="0">
            <a:spAutoFit/>
          </a:bodyPr>
          <a:lstStyle/>
          <a:p>
            <a:r>
              <a:rPr lang="en-IE" sz="3600" dirty="0"/>
              <a:t>Trichomoniasis in Ireland, 2016</a:t>
            </a:r>
          </a:p>
        </p:txBody>
      </p:sp>
      <p:sp>
        <p:nvSpPr>
          <p:cNvPr id="15" name="TextBox 14"/>
          <p:cNvSpPr txBox="1"/>
          <p:nvPr/>
        </p:nvSpPr>
        <p:spPr>
          <a:xfrm>
            <a:off x="0" y="665102"/>
            <a:ext cx="7020272" cy="769441"/>
          </a:xfrm>
          <a:prstGeom prst="rect">
            <a:avLst/>
          </a:prstGeom>
          <a:noFill/>
        </p:spPr>
        <p:txBody>
          <a:bodyPr wrap="square" rtlCol="0">
            <a:spAutoFit/>
          </a:bodyPr>
          <a:lstStyle/>
          <a:p>
            <a:r>
              <a:rPr lang="en-IE" sz="2200" dirty="0" smtClean="0">
                <a:solidFill>
                  <a:schemeClr val="bg1">
                    <a:lumMod val="65000"/>
                  </a:schemeClr>
                </a:solidFill>
              </a:rPr>
              <a:t>Figure 7. Trend </a:t>
            </a:r>
            <a:r>
              <a:rPr lang="en-IE" sz="2200" dirty="0">
                <a:solidFill>
                  <a:schemeClr val="bg1">
                    <a:lumMod val="65000"/>
                  </a:schemeClr>
                </a:solidFill>
              </a:rPr>
              <a:t>in notification rate per 100,000 </a:t>
            </a:r>
            <a:r>
              <a:rPr lang="en-IE" sz="2200" dirty="0" smtClean="0">
                <a:solidFill>
                  <a:schemeClr val="bg1">
                    <a:lumMod val="65000"/>
                  </a:schemeClr>
                </a:solidFill>
              </a:rPr>
              <a:t>population </a:t>
            </a:r>
            <a:r>
              <a:rPr lang="en-IE" sz="2200" dirty="0">
                <a:solidFill>
                  <a:schemeClr val="bg1">
                    <a:lumMod val="65000"/>
                  </a:schemeClr>
                </a:solidFill>
              </a:rPr>
              <a:t>of </a:t>
            </a:r>
            <a:r>
              <a:rPr lang="en-IE" sz="2200" dirty="0" smtClean="0">
                <a:solidFill>
                  <a:schemeClr val="bg1">
                    <a:lumMod val="65000"/>
                  </a:schemeClr>
                </a:solidFill>
              </a:rPr>
              <a:t> trichomoniasis, </a:t>
            </a:r>
            <a:r>
              <a:rPr lang="en-IE" sz="2200" dirty="0">
                <a:solidFill>
                  <a:schemeClr val="bg1">
                    <a:lumMod val="65000"/>
                  </a:schemeClr>
                </a:solidFill>
              </a:rPr>
              <a:t>1995-2016</a:t>
            </a: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492276094"/>
              </p:ext>
            </p:extLst>
          </p:nvPr>
        </p:nvGraphicFramePr>
        <p:xfrm>
          <a:off x="755576" y="1654810"/>
          <a:ext cx="7128792" cy="45665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172168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6948264"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bwMode="auto">
          <a:xfrm>
            <a:off x="467545" y="1594886"/>
            <a:ext cx="7732488" cy="442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lnSpc>
                <a:spcPct val="150000"/>
              </a:lnSpc>
              <a:spcBef>
                <a:spcPts val="0"/>
              </a:spcBef>
              <a:spcAft>
                <a:spcPts val="0"/>
              </a:spcAft>
              <a:defRPr/>
            </a:pPr>
            <a:r>
              <a:rPr lang="en-IE" sz="2200" dirty="0" smtClean="0"/>
              <a:t>There were no notifications of chancroid or granuloma inguinale in 2016</a:t>
            </a:r>
          </a:p>
          <a:p>
            <a:pPr fontAlgn="auto">
              <a:lnSpc>
                <a:spcPct val="150000"/>
              </a:lnSpc>
              <a:spcBef>
                <a:spcPts val="0"/>
              </a:spcBef>
              <a:spcAft>
                <a:spcPts val="0"/>
              </a:spcAft>
              <a:defRPr/>
            </a:pPr>
            <a:r>
              <a:rPr lang="en-IE" sz="2200" dirty="0" smtClean="0"/>
              <a:t>There were 740 notifications of non-specific urethritis (NSU) in 2016</a:t>
            </a:r>
          </a:p>
          <a:p>
            <a:pPr lvl="1" fontAlgn="auto">
              <a:lnSpc>
                <a:spcPct val="150000"/>
              </a:lnSpc>
              <a:spcBef>
                <a:spcPts val="0"/>
              </a:spcBef>
              <a:spcAft>
                <a:spcPts val="0"/>
              </a:spcAft>
              <a:defRPr/>
            </a:pPr>
            <a:r>
              <a:rPr lang="en-IE" sz="1800" dirty="0" smtClean="0"/>
              <a:t>This is a decrease of 28% compared with 2015 (1,028 notifications)</a:t>
            </a:r>
          </a:p>
          <a:p>
            <a:pPr fontAlgn="auto">
              <a:lnSpc>
                <a:spcPct val="150000"/>
              </a:lnSpc>
              <a:spcBef>
                <a:spcPts val="0"/>
              </a:spcBef>
              <a:spcAft>
                <a:spcPts val="0"/>
              </a:spcAft>
              <a:defRPr/>
            </a:pPr>
            <a:r>
              <a:rPr lang="en-IE" sz="2200" dirty="0" smtClean="0"/>
              <a:t>The notification rate of NSU in 2016 was 15.6 per 100,000 population</a:t>
            </a:r>
          </a:p>
          <a:p>
            <a:pPr lvl="1" fontAlgn="auto">
              <a:spcAft>
                <a:spcPts val="0"/>
              </a:spcAft>
              <a:defRPr/>
            </a:pPr>
            <a:endParaRPr lang="en-IE" sz="1800" dirty="0" smtClean="0"/>
          </a:p>
          <a:p>
            <a:pPr lvl="1" fontAlgn="auto">
              <a:spcAft>
                <a:spcPts val="0"/>
              </a:spcAft>
              <a:defRPr/>
            </a:pPr>
            <a:endParaRPr lang="en-IE" sz="1800" dirty="0" smtClean="0"/>
          </a:p>
          <a:p>
            <a:pPr marL="0" indent="0" fontAlgn="auto">
              <a:spcAft>
                <a:spcPts val="0"/>
              </a:spcAft>
              <a:buNone/>
              <a:defRPr/>
            </a:pPr>
            <a:endParaRPr lang="en-IE" sz="2000" dirty="0"/>
          </a:p>
        </p:txBody>
      </p:sp>
      <p:sp>
        <p:nvSpPr>
          <p:cNvPr id="14" name="TextBox 13"/>
          <p:cNvSpPr txBox="1"/>
          <p:nvPr/>
        </p:nvSpPr>
        <p:spPr>
          <a:xfrm>
            <a:off x="-1" y="44624"/>
            <a:ext cx="4560195" cy="646331"/>
          </a:xfrm>
          <a:prstGeom prst="rect">
            <a:avLst/>
          </a:prstGeom>
          <a:noFill/>
        </p:spPr>
        <p:txBody>
          <a:bodyPr wrap="square" rtlCol="0">
            <a:spAutoFit/>
          </a:bodyPr>
          <a:lstStyle/>
          <a:p>
            <a:r>
              <a:rPr lang="en-IE" sz="3600" dirty="0" smtClean="0"/>
              <a:t>Other STIs</a:t>
            </a:r>
            <a:endParaRPr lang="en-IE" sz="3600" dirty="0"/>
          </a:p>
        </p:txBody>
      </p:sp>
      <p:sp>
        <p:nvSpPr>
          <p:cNvPr id="15" name="TextBox 14"/>
          <p:cNvSpPr txBox="1"/>
          <p:nvPr/>
        </p:nvSpPr>
        <p:spPr>
          <a:xfrm>
            <a:off x="-23610" y="665102"/>
            <a:ext cx="7547938" cy="461665"/>
          </a:xfrm>
          <a:prstGeom prst="rect">
            <a:avLst/>
          </a:prstGeom>
          <a:noFill/>
        </p:spPr>
        <p:txBody>
          <a:bodyPr wrap="square" rtlCol="0">
            <a:spAutoFit/>
          </a:bodyPr>
          <a:lstStyle/>
          <a:p>
            <a:r>
              <a:rPr lang="en-IE" sz="2400" dirty="0" smtClean="0">
                <a:solidFill>
                  <a:schemeClr val="bg1">
                    <a:lumMod val="75000"/>
                  </a:schemeClr>
                </a:solidFill>
              </a:rPr>
              <a:t>Chancroid, Granuloma inguinale, Non-specific urethritis</a:t>
            </a:r>
            <a:endParaRPr lang="en-IE" sz="2400" dirty="0">
              <a:solidFill>
                <a:schemeClr val="bg1">
                  <a:lumMod val="7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069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129452"/>
            <a:ext cx="3851920"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4560195" cy="646331"/>
          </a:xfrm>
          <a:prstGeom prst="rect">
            <a:avLst/>
          </a:prstGeom>
          <a:noFill/>
        </p:spPr>
        <p:txBody>
          <a:bodyPr wrap="square" rtlCol="0">
            <a:spAutoFit/>
          </a:bodyPr>
          <a:lstStyle/>
          <a:p>
            <a:r>
              <a:rPr lang="en-IE" sz="3600" dirty="0" smtClean="0"/>
              <a:t>Further information</a:t>
            </a:r>
            <a:endParaRPr lang="en-IE" sz="3600" dirty="0"/>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75000"/>
                  </a:schemeClr>
                </a:solidFill>
              </a:rPr>
              <a:t>Where to get more details</a:t>
            </a:r>
            <a:endParaRPr lang="en-IE" sz="2400" dirty="0">
              <a:solidFill>
                <a:schemeClr val="bg1">
                  <a:lumMod val="7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Subtitle 2"/>
          <p:cNvSpPr txBox="1">
            <a:spLocks/>
          </p:cNvSpPr>
          <p:nvPr/>
        </p:nvSpPr>
        <p:spPr bwMode="auto">
          <a:xfrm>
            <a:off x="467545" y="1772816"/>
            <a:ext cx="4752527"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2000" dirty="0" smtClean="0"/>
              <a:t>More detailed tables on these provisional data are available on the HPSC website </a:t>
            </a:r>
          </a:p>
          <a:p>
            <a:pPr marL="0" indent="0" fontAlgn="auto">
              <a:spcAft>
                <a:spcPts val="0"/>
              </a:spcAft>
              <a:buNone/>
              <a:defRPr/>
            </a:pPr>
            <a:endParaRPr lang="en-IE" sz="2000" dirty="0" smtClean="0"/>
          </a:p>
          <a:p>
            <a:pPr marL="0" indent="0" fontAlgn="auto">
              <a:spcAft>
                <a:spcPts val="0"/>
              </a:spcAft>
              <a:buNone/>
              <a:defRPr/>
            </a:pPr>
            <a:endParaRPr lang="en-IE" sz="2000" dirty="0"/>
          </a:p>
          <a:p>
            <a:pPr marL="0" indent="0" fontAlgn="auto">
              <a:spcAft>
                <a:spcPts val="0"/>
              </a:spcAft>
              <a:buNone/>
              <a:defRPr/>
            </a:pPr>
            <a:r>
              <a:rPr lang="en-IE" sz="2000" dirty="0" smtClean="0"/>
              <a:t>More detailed epidemiological reports are also available on the HPSC website</a:t>
            </a:r>
          </a:p>
          <a:p>
            <a:pPr marL="0" indent="0" fontAlgn="auto">
              <a:spcAft>
                <a:spcPts val="0"/>
              </a:spcAft>
              <a:buNone/>
              <a:defRPr/>
            </a:pPr>
            <a:endParaRPr lang="en-IE" sz="2000" dirty="0" smtClean="0"/>
          </a:p>
          <a:p>
            <a:pPr marL="0" indent="0" fontAlgn="auto">
              <a:spcAft>
                <a:spcPts val="0"/>
              </a:spcAft>
              <a:buNone/>
              <a:defRPr/>
            </a:pPr>
            <a:endParaRPr lang="en-IE" sz="2000" dirty="0" smtClean="0"/>
          </a:p>
          <a:p>
            <a:pPr marL="0" indent="0" fontAlgn="auto">
              <a:spcAft>
                <a:spcPts val="0"/>
              </a:spcAft>
              <a:buNone/>
              <a:defRPr/>
            </a:pPr>
            <a:r>
              <a:rPr lang="en-IE" sz="2000" dirty="0" smtClean="0"/>
              <a:t>You can stay up-to-date with current STI data with the Weekly HIV &amp; STI report</a:t>
            </a:r>
          </a:p>
          <a:p>
            <a:pPr marL="0" indent="0" fontAlgn="auto">
              <a:spcAft>
                <a:spcPts val="0"/>
              </a:spcAft>
              <a:buNone/>
              <a:defRPr/>
            </a:pPr>
            <a:endParaRPr lang="en-IE" sz="2000" dirty="0" smtClean="0"/>
          </a:p>
        </p:txBody>
      </p:sp>
      <p:sp>
        <p:nvSpPr>
          <p:cNvPr id="12" name="Subtitle 2"/>
          <p:cNvSpPr txBox="1">
            <a:spLocks/>
          </p:cNvSpPr>
          <p:nvPr/>
        </p:nvSpPr>
        <p:spPr bwMode="auto">
          <a:xfrm>
            <a:off x="5426024" y="1775922"/>
            <a:ext cx="3113601"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1200" dirty="0">
                <a:hlinkClick r:id="rId4"/>
              </a:rPr>
              <a:t>http://www.hpsc.ie/A-Z/HIVSTIs/SexuallyTransmittedInfections/Publications/STIReports/LatestSTIReports</a:t>
            </a:r>
            <a:r>
              <a:rPr lang="en-IE" sz="1200" dirty="0" smtClean="0">
                <a:hlinkClick r:id="rId4"/>
              </a:rPr>
              <a:t>/</a:t>
            </a:r>
            <a:endParaRPr lang="en-IE" sz="1200" dirty="0" smtClean="0"/>
          </a:p>
          <a:p>
            <a:pPr marL="0" indent="0" fontAlgn="auto">
              <a:spcAft>
                <a:spcPts val="0"/>
              </a:spcAft>
              <a:buNone/>
              <a:defRPr/>
            </a:pPr>
            <a:endParaRPr lang="en-IE" sz="1200" dirty="0" smtClean="0">
              <a:hlinkClick r:id="rId5"/>
            </a:endParaRPr>
          </a:p>
          <a:p>
            <a:pPr marL="0" indent="0" fontAlgn="auto">
              <a:spcAft>
                <a:spcPts val="0"/>
              </a:spcAft>
              <a:buNone/>
              <a:defRPr/>
            </a:pPr>
            <a:endParaRPr lang="en-IE" sz="1200" dirty="0">
              <a:hlinkClick r:id="rId5"/>
            </a:endParaRPr>
          </a:p>
          <a:p>
            <a:pPr marL="0" indent="0" fontAlgn="auto">
              <a:spcAft>
                <a:spcPts val="0"/>
              </a:spcAft>
              <a:buNone/>
              <a:defRPr/>
            </a:pPr>
            <a:endParaRPr lang="en-IE" sz="1200" dirty="0" smtClean="0">
              <a:hlinkClick r:id="rId5"/>
            </a:endParaRPr>
          </a:p>
          <a:p>
            <a:pPr marL="0" indent="0" fontAlgn="auto">
              <a:spcAft>
                <a:spcPts val="0"/>
              </a:spcAft>
              <a:buNone/>
              <a:defRPr/>
            </a:pPr>
            <a:r>
              <a:rPr lang="en-IE" sz="1200" dirty="0">
                <a:hlinkClick r:id="rId6"/>
              </a:rPr>
              <a:t>www.hpsc.ie/A-Z/HIVSTIs/SexuallyTransmittedInfections/Publications/STIReports/STIAnnualReports/</a:t>
            </a:r>
            <a:endParaRPr lang="en-IE" sz="1200" dirty="0"/>
          </a:p>
          <a:p>
            <a:pPr marL="0" indent="0" fontAlgn="auto">
              <a:spcAft>
                <a:spcPts val="0"/>
              </a:spcAft>
              <a:buNone/>
              <a:defRPr/>
            </a:pPr>
            <a:endParaRPr lang="en-IE" sz="1200" dirty="0" smtClean="0">
              <a:hlinkClick r:id="rId5"/>
            </a:endParaRPr>
          </a:p>
          <a:p>
            <a:pPr marL="0" indent="0" fontAlgn="auto">
              <a:spcAft>
                <a:spcPts val="0"/>
              </a:spcAft>
              <a:buNone/>
              <a:defRPr/>
            </a:pPr>
            <a:endParaRPr lang="en-IE" sz="1200" dirty="0">
              <a:hlinkClick r:id="rId5"/>
            </a:endParaRPr>
          </a:p>
          <a:p>
            <a:pPr marL="0" indent="0" fontAlgn="auto">
              <a:spcAft>
                <a:spcPts val="0"/>
              </a:spcAft>
              <a:buNone/>
              <a:defRPr/>
            </a:pPr>
            <a:endParaRPr lang="en-IE" sz="1200" dirty="0" smtClean="0">
              <a:hlinkClick r:id="rId5"/>
            </a:endParaRPr>
          </a:p>
          <a:p>
            <a:pPr marL="0" indent="0" fontAlgn="auto">
              <a:spcAft>
                <a:spcPts val="0"/>
              </a:spcAft>
              <a:buNone/>
              <a:defRPr/>
            </a:pPr>
            <a:endParaRPr lang="en-IE" sz="1200" dirty="0">
              <a:hlinkClick r:id="rId5"/>
            </a:endParaRPr>
          </a:p>
          <a:p>
            <a:pPr marL="0" indent="0" fontAlgn="auto">
              <a:spcAft>
                <a:spcPts val="0"/>
              </a:spcAft>
              <a:buNone/>
              <a:defRPr/>
            </a:pPr>
            <a:r>
              <a:rPr lang="en-IE" sz="1200" dirty="0" smtClean="0">
                <a:hlinkClick r:id="rId5"/>
              </a:rPr>
              <a:t>http</a:t>
            </a:r>
            <a:r>
              <a:rPr lang="en-IE" sz="1200" dirty="0">
                <a:hlinkClick r:id="rId5"/>
              </a:rPr>
              <a:t>://www.hpsc.ie/A-Z/HIVSTIs/SexuallyTransmittedInfections/Publications/STIReports/STIWeeklyReports</a:t>
            </a:r>
            <a:r>
              <a:rPr lang="en-IE" sz="1200" dirty="0" smtClean="0">
                <a:hlinkClick r:id="rId5"/>
              </a:rPr>
              <a:t>/</a:t>
            </a:r>
            <a:endParaRPr lang="en-IE" sz="1200" dirty="0" smtClean="0"/>
          </a:p>
          <a:p>
            <a:pPr marL="0" indent="0" fontAlgn="auto">
              <a:spcAft>
                <a:spcPts val="0"/>
              </a:spcAft>
              <a:buNone/>
              <a:defRPr/>
            </a:pPr>
            <a:endParaRPr lang="en-IE" sz="1200" dirty="0" smtClean="0"/>
          </a:p>
        </p:txBody>
      </p:sp>
    </p:spTree>
    <p:extLst>
      <p:ext uri="{BB962C8B-B14F-4D97-AF65-F5344CB8AC3E}">
        <p14:creationId xmlns:p14="http://schemas.microsoft.com/office/powerpoint/2010/main" val="2482156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129452"/>
            <a:ext cx="3851920"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0" y="44624"/>
            <a:ext cx="3995936" cy="646331"/>
          </a:xfrm>
          <a:prstGeom prst="rect">
            <a:avLst/>
          </a:prstGeom>
          <a:noFill/>
        </p:spPr>
        <p:txBody>
          <a:bodyPr wrap="square" rtlCol="0">
            <a:spAutoFit/>
          </a:bodyPr>
          <a:lstStyle/>
          <a:p>
            <a:r>
              <a:rPr lang="en-IE" sz="3600" dirty="0" smtClean="0"/>
              <a:t>STIs in Ireland, 2016</a:t>
            </a:r>
            <a:endParaRPr lang="en-IE" sz="3600" dirty="0"/>
          </a:p>
        </p:txBody>
      </p:sp>
      <p:sp>
        <p:nvSpPr>
          <p:cNvPr id="15" name="TextBox 14"/>
          <p:cNvSpPr txBox="1"/>
          <p:nvPr/>
        </p:nvSpPr>
        <p:spPr>
          <a:xfrm>
            <a:off x="-23610" y="665102"/>
            <a:ext cx="3528392" cy="461665"/>
          </a:xfrm>
          <a:prstGeom prst="rect">
            <a:avLst/>
          </a:prstGeom>
          <a:noFill/>
        </p:spPr>
        <p:txBody>
          <a:bodyPr wrap="square" rtlCol="0">
            <a:spAutoFit/>
          </a:bodyPr>
          <a:lstStyle/>
          <a:p>
            <a:r>
              <a:rPr lang="en-IE" sz="2400" dirty="0" smtClean="0">
                <a:solidFill>
                  <a:schemeClr val="bg1">
                    <a:lumMod val="75000"/>
                  </a:schemeClr>
                </a:solidFill>
              </a:rPr>
              <a:t>Index</a:t>
            </a:r>
            <a:endParaRPr lang="en-IE" sz="2400" dirty="0">
              <a:solidFill>
                <a:schemeClr val="bg1">
                  <a:lumMod val="75000"/>
                </a:schemeClr>
              </a:solidFill>
            </a:endParaRPr>
          </a:p>
        </p:txBody>
      </p:sp>
      <p:sp>
        <p:nvSpPr>
          <p:cNvPr id="10" name="Subtitle 2"/>
          <p:cNvSpPr txBox="1">
            <a:spLocks/>
          </p:cNvSpPr>
          <p:nvPr/>
        </p:nvSpPr>
        <p:spPr bwMode="auto">
          <a:xfrm>
            <a:off x="971600" y="1348268"/>
            <a:ext cx="7516464" cy="517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2600" dirty="0" smtClean="0">
                <a:solidFill>
                  <a:srgbClr val="C00000"/>
                </a:solidFill>
                <a:hlinkClick r:id="rId2" action="ppaction://hlinksldjump"/>
              </a:rPr>
              <a:t>Summary</a:t>
            </a:r>
            <a:endParaRPr lang="en-IE" sz="2600" dirty="0" smtClean="0">
              <a:solidFill>
                <a:srgbClr val="C00000"/>
              </a:solidFill>
            </a:endParaRPr>
          </a:p>
          <a:p>
            <a:pPr marL="0" indent="0" fontAlgn="auto">
              <a:spcAft>
                <a:spcPts val="0"/>
              </a:spcAft>
              <a:buNone/>
              <a:defRPr/>
            </a:pPr>
            <a:r>
              <a:rPr lang="en-IE" sz="2600" dirty="0" err="1" smtClean="0">
                <a:solidFill>
                  <a:srgbClr val="C00000"/>
                </a:solidFill>
                <a:hlinkClick r:id="rId3" action="ppaction://hlinksldjump"/>
              </a:rPr>
              <a:t>Ano</a:t>
            </a:r>
            <a:r>
              <a:rPr lang="en-IE" sz="2600" dirty="0" smtClean="0">
                <a:solidFill>
                  <a:srgbClr val="C00000"/>
                </a:solidFill>
                <a:hlinkClick r:id="rId3" action="ppaction://hlinksldjump"/>
              </a:rPr>
              <a:t>-genital warts</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4" action="ppaction://hlinksldjump"/>
              </a:rPr>
              <a:t>Chancroid</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5" action="ppaction://hlinksldjump"/>
              </a:rPr>
              <a:t>Chlamydia</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6" action="ppaction://hlinksldjump"/>
              </a:rPr>
              <a:t>Gonorrhoea</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4" action="ppaction://hlinksldjump"/>
              </a:rPr>
              <a:t>Granuloma inguinale</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7" action="ppaction://hlinksldjump"/>
              </a:rPr>
              <a:t>Herpes simplex (genital)</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8" action="ppaction://hlinksldjump"/>
              </a:rPr>
              <a:t>Lymphogranuloma </a:t>
            </a:r>
            <a:r>
              <a:rPr lang="en-IE" sz="2600" dirty="0" err="1" smtClean="0">
                <a:solidFill>
                  <a:srgbClr val="C00000"/>
                </a:solidFill>
                <a:hlinkClick r:id="rId8" action="ppaction://hlinksldjump"/>
              </a:rPr>
              <a:t>venereum</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4" action="ppaction://hlinksldjump"/>
              </a:rPr>
              <a:t>Non-specific urethritis</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9" action="ppaction://hlinksldjump"/>
              </a:rPr>
              <a:t>Early infectious syphilis (EIS)</a:t>
            </a:r>
            <a:endParaRPr lang="en-IE" sz="2600" dirty="0" smtClean="0">
              <a:solidFill>
                <a:srgbClr val="C00000"/>
              </a:solidFill>
            </a:endParaRPr>
          </a:p>
          <a:p>
            <a:pPr marL="0" indent="0" fontAlgn="auto">
              <a:spcAft>
                <a:spcPts val="0"/>
              </a:spcAft>
              <a:buNone/>
              <a:defRPr/>
            </a:pPr>
            <a:r>
              <a:rPr lang="en-IE" sz="2600" dirty="0" smtClean="0">
                <a:solidFill>
                  <a:srgbClr val="C00000"/>
                </a:solidFill>
                <a:hlinkClick r:id="rId10" action="ppaction://hlinksldjump"/>
              </a:rPr>
              <a:t>Trichomoniasis</a:t>
            </a:r>
            <a:endParaRPr lang="en-IE" sz="2600" dirty="0" smtClean="0">
              <a:solidFill>
                <a:srgbClr val="C00000"/>
              </a:solidFill>
            </a:endParaRPr>
          </a:p>
          <a:p>
            <a:pPr marL="0" indent="0" fontAlgn="auto">
              <a:spcAft>
                <a:spcPts val="0"/>
              </a:spcAft>
              <a:buNone/>
              <a:defRPr/>
            </a:pPr>
            <a:endParaRPr lang="en-IE" sz="2000" b="1" dirty="0"/>
          </a:p>
        </p:txBody>
      </p:sp>
      <p:grpSp>
        <p:nvGrpSpPr>
          <p:cNvPr id="16" name="Group 15"/>
          <p:cNvGrpSpPr/>
          <p:nvPr/>
        </p:nvGrpSpPr>
        <p:grpSpPr>
          <a:xfrm>
            <a:off x="7202870" y="6221352"/>
            <a:ext cx="1941130" cy="631181"/>
            <a:chOff x="115151" y="5733256"/>
            <a:chExt cx="1941130" cy="674976"/>
          </a:xfrm>
        </p:grpSpPr>
        <p:pic>
          <p:nvPicPr>
            <p:cNvPr id="17" name="Picture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19" name="Picture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spTree>
    <p:extLst>
      <p:ext uri="{BB962C8B-B14F-4D97-AF65-F5344CB8AC3E}">
        <p14:creationId xmlns:p14="http://schemas.microsoft.com/office/powerpoint/2010/main" val="1175906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129452"/>
            <a:ext cx="3851920"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bwMode="auto">
          <a:xfrm>
            <a:off x="5940152" y="1628800"/>
            <a:ext cx="2952328"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1200" dirty="0">
                <a:hlinkClick r:id="rId2"/>
              </a:rPr>
              <a:t>http://www.hpsc.ie/CIDR</a:t>
            </a:r>
            <a:r>
              <a:rPr lang="en-IE" sz="1200" dirty="0" smtClean="0">
                <a:hlinkClick r:id="rId2"/>
              </a:rPr>
              <a:t>/</a:t>
            </a:r>
            <a:endParaRPr lang="en-IE" sz="1200" dirty="0" smtClean="0"/>
          </a:p>
          <a:p>
            <a:pPr marL="0" indent="0" fontAlgn="auto">
              <a:spcAft>
                <a:spcPts val="0"/>
              </a:spcAft>
              <a:buNone/>
              <a:defRPr/>
            </a:pPr>
            <a:endParaRPr lang="en-IE" sz="1200" dirty="0"/>
          </a:p>
          <a:p>
            <a:pPr marL="0" indent="0" fontAlgn="auto">
              <a:spcAft>
                <a:spcPts val="0"/>
              </a:spcAft>
              <a:buNone/>
              <a:defRPr/>
            </a:pPr>
            <a:r>
              <a:rPr lang="en-IE" sz="1200" dirty="0" smtClean="0"/>
              <a:t> </a:t>
            </a:r>
          </a:p>
          <a:p>
            <a:pPr marL="0" indent="0" fontAlgn="auto">
              <a:spcAft>
                <a:spcPts val="0"/>
              </a:spcAft>
              <a:buNone/>
              <a:defRPr/>
            </a:pPr>
            <a:endParaRPr lang="en-IE" sz="1200" dirty="0" smtClean="0"/>
          </a:p>
          <a:p>
            <a:pPr marL="0" indent="0" fontAlgn="auto">
              <a:spcAft>
                <a:spcPts val="0"/>
              </a:spcAft>
              <a:buNone/>
              <a:defRPr/>
            </a:pPr>
            <a:r>
              <a:rPr lang="en-IE" sz="1200" dirty="0" smtClean="0">
                <a:hlinkClick r:id="rId3"/>
              </a:rPr>
              <a:t>www.hpsc.ie/A-Z/HIVSTIs/SexuallyTransmittedInfections/Publications/STIReports/STIAnnualReports/</a:t>
            </a:r>
            <a:endParaRPr lang="en-IE" sz="1200" dirty="0" smtClean="0"/>
          </a:p>
          <a:p>
            <a:pPr marL="0" indent="0" fontAlgn="auto">
              <a:spcAft>
                <a:spcPts val="0"/>
              </a:spcAft>
              <a:buNone/>
              <a:defRPr/>
            </a:pPr>
            <a:endParaRPr lang="en-IE" sz="1200" dirty="0" smtClean="0"/>
          </a:p>
          <a:p>
            <a:pPr marL="0" indent="0" fontAlgn="auto">
              <a:spcAft>
                <a:spcPts val="0"/>
              </a:spcAft>
              <a:buNone/>
              <a:defRPr/>
            </a:pPr>
            <a:endParaRPr lang="en-IE" sz="1200" dirty="0"/>
          </a:p>
          <a:p>
            <a:pPr marL="0" indent="0" fontAlgn="auto">
              <a:spcAft>
                <a:spcPts val="0"/>
              </a:spcAft>
              <a:buNone/>
              <a:defRPr/>
            </a:pPr>
            <a:endParaRPr lang="en-IE" sz="1200" dirty="0" smtClean="0">
              <a:hlinkClick r:id="rId4"/>
            </a:endParaRPr>
          </a:p>
          <a:p>
            <a:pPr marL="0" indent="0" fontAlgn="auto">
              <a:spcAft>
                <a:spcPts val="0"/>
              </a:spcAft>
              <a:buNone/>
              <a:defRPr/>
            </a:pPr>
            <a:endParaRPr lang="en-IE" sz="800" dirty="0" smtClean="0">
              <a:hlinkClick r:id="rId4"/>
            </a:endParaRPr>
          </a:p>
          <a:p>
            <a:pPr marL="0" indent="0" fontAlgn="auto">
              <a:spcAft>
                <a:spcPts val="0"/>
              </a:spcAft>
              <a:buNone/>
              <a:defRPr/>
            </a:pPr>
            <a:r>
              <a:rPr lang="en-IE" sz="1200" dirty="0" smtClean="0">
                <a:hlinkClick r:id="rId4"/>
              </a:rPr>
              <a:t>www.hpsc.ie</a:t>
            </a:r>
            <a:r>
              <a:rPr lang="en-IE" sz="1200" dirty="0" smtClean="0"/>
              <a:t> </a:t>
            </a:r>
            <a:endParaRPr lang="en-IE" sz="1200" dirty="0"/>
          </a:p>
        </p:txBody>
      </p:sp>
      <p:sp>
        <p:nvSpPr>
          <p:cNvPr id="14" name="TextBox 13"/>
          <p:cNvSpPr txBox="1"/>
          <p:nvPr/>
        </p:nvSpPr>
        <p:spPr>
          <a:xfrm>
            <a:off x="0" y="44624"/>
            <a:ext cx="3995936" cy="646331"/>
          </a:xfrm>
          <a:prstGeom prst="rect">
            <a:avLst/>
          </a:prstGeom>
          <a:noFill/>
        </p:spPr>
        <p:txBody>
          <a:bodyPr wrap="square" rtlCol="0">
            <a:spAutoFit/>
          </a:bodyPr>
          <a:lstStyle/>
          <a:p>
            <a:r>
              <a:rPr lang="en-IE" sz="3600" dirty="0" smtClean="0"/>
              <a:t>STIs in Ireland, 2016</a:t>
            </a:r>
            <a:endParaRPr lang="en-IE" sz="3600" dirty="0"/>
          </a:p>
        </p:txBody>
      </p:sp>
      <p:sp>
        <p:nvSpPr>
          <p:cNvPr id="15" name="TextBox 14"/>
          <p:cNvSpPr txBox="1"/>
          <p:nvPr/>
        </p:nvSpPr>
        <p:spPr>
          <a:xfrm>
            <a:off x="-23610" y="665102"/>
            <a:ext cx="3528392" cy="461665"/>
          </a:xfrm>
          <a:prstGeom prst="rect">
            <a:avLst/>
          </a:prstGeom>
          <a:noFill/>
        </p:spPr>
        <p:txBody>
          <a:bodyPr wrap="square" rtlCol="0">
            <a:spAutoFit/>
          </a:bodyPr>
          <a:lstStyle/>
          <a:p>
            <a:r>
              <a:rPr lang="en-IE" sz="2400" dirty="0" smtClean="0">
                <a:solidFill>
                  <a:schemeClr val="bg1">
                    <a:lumMod val="75000"/>
                  </a:schemeClr>
                </a:solidFill>
              </a:rPr>
              <a:t>Summary</a:t>
            </a:r>
            <a:endParaRPr lang="en-IE" sz="2400" dirty="0">
              <a:solidFill>
                <a:schemeClr val="bg1">
                  <a:lumMod val="75000"/>
                </a:schemeClr>
              </a:solidFill>
            </a:endParaRPr>
          </a:p>
        </p:txBody>
      </p:sp>
      <p:sp>
        <p:nvSpPr>
          <p:cNvPr id="10" name="Subtitle 2"/>
          <p:cNvSpPr txBox="1">
            <a:spLocks/>
          </p:cNvSpPr>
          <p:nvPr/>
        </p:nvSpPr>
        <p:spPr bwMode="auto">
          <a:xfrm>
            <a:off x="395535" y="1484784"/>
            <a:ext cx="5328593" cy="505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2000" dirty="0"/>
              <a:t>These slides present </a:t>
            </a:r>
            <a:r>
              <a:rPr lang="en-IE" sz="2000" dirty="0" smtClean="0"/>
              <a:t>data </a:t>
            </a:r>
            <a:r>
              <a:rPr lang="en-IE" sz="2000" dirty="0"/>
              <a:t>on </a:t>
            </a:r>
            <a:r>
              <a:rPr lang="en-IE" sz="2000" dirty="0" smtClean="0"/>
              <a:t>STIs </a:t>
            </a:r>
            <a:r>
              <a:rPr lang="en-IE" sz="2000" dirty="0"/>
              <a:t>notified to HPSC during </a:t>
            </a:r>
            <a:r>
              <a:rPr lang="en-IE" sz="2000" dirty="0" smtClean="0"/>
              <a:t>2016.</a:t>
            </a:r>
          </a:p>
          <a:p>
            <a:pPr marL="0" indent="0" fontAlgn="auto">
              <a:spcAft>
                <a:spcPts val="0"/>
              </a:spcAft>
              <a:buNone/>
              <a:defRPr/>
            </a:pPr>
            <a:endParaRPr lang="en-IE" sz="2000" dirty="0"/>
          </a:p>
          <a:p>
            <a:pPr marL="0" indent="0" fontAlgn="auto">
              <a:spcAft>
                <a:spcPts val="0"/>
              </a:spcAft>
              <a:buNone/>
              <a:defRPr/>
            </a:pPr>
            <a:r>
              <a:rPr lang="en-IE" sz="2000" dirty="0" smtClean="0"/>
              <a:t>More </a:t>
            </a:r>
            <a:r>
              <a:rPr lang="en-IE" sz="2000" dirty="0"/>
              <a:t>detailed </a:t>
            </a:r>
            <a:r>
              <a:rPr lang="en-IE" sz="2000" dirty="0" smtClean="0"/>
              <a:t>reports </a:t>
            </a:r>
            <a:r>
              <a:rPr lang="en-IE" sz="2000" dirty="0"/>
              <a:t>on the epidemiology of STIs for 2016 </a:t>
            </a:r>
            <a:r>
              <a:rPr lang="en-IE" sz="2000" dirty="0" smtClean="0"/>
              <a:t>are available on the HPSC website. </a:t>
            </a:r>
            <a:endParaRPr lang="en-IE" sz="2000" dirty="0"/>
          </a:p>
          <a:p>
            <a:pPr marL="0" indent="0" fontAlgn="auto">
              <a:spcBef>
                <a:spcPts val="0"/>
              </a:spcBef>
              <a:spcAft>
                <a:spcPts val="0"/>
              </a:spcAft>
              <a:buNone/>
              <a:defRPr/>
            </a:pPr>
            <a:endParaRPr lang="en-IE" sz="2000" dirty="0"/>
          </a:p>
          <a:p>
            <a:pPr marL="0" indent="0" fontAlgn="auto">
              <a:spcAft>
                <a:spcPts val="0"/>
              </a:spcAft>
              <a:buNone/>
              <a:defRPr/>
            </a:pPr>
            <a:r>
              <a:rPr lang="en-IE" sz="2000" dirty="0" smtClean="0"/>
              <a:t>HIV</a:t>
            </a:r>
            <a:r>
              <a:rPr lang="en-IE" sz="2000" dirty="0"/>
              <a:t>, hepatitis B and sexually transmitted enteric infections (STEI), such as shigellosis, are notified via CIDR and are </a:t>
            </a:r>
            <a:r>
              <a:rPr lang="en-IE" sz="2000" b="1" dirty="0"/>
              <a:t>reported </a:t>
            </a:r>
            <a:r>
              <a:rPr lang="en-IE" sz="2000" b="1" dirty="0" smtClean="0"/>
              <a:t>separately</a:t>
            </a:r>
            <a:r>
              <a:rPr lang="en-IE" sz="2000" dirty="0" smtClean="0"/>
              <a:t>. </a:t>
            </a:r>
            <a:endParaRPr lang="en-IE" sz="2000" dirty="0"/>
          </a:p>
        </p:txBody>
      </p:sp>
      <p:grpSp>
        <p:nvGrpSpPr>
          <p:cNvPr id="16" name="Group 15"/>
          <p:cNvGrpSpPr/>
          <p:nvPr/>
        </p:nvGrpSpPr>
        <p:grpSpPr>
          <a:xfrm>
            <a:off x="7202870" y="6221352"/>
            <a:ext cx="1941130" cy="631181"/>
            <a:chOff x="115151" y="5733256"/>
            <a:chExt cx="1941130" cy="674976"/>
          </a:xfrm>
        </p:grpSpPr>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spTree>
    <p:extLst>
      <p:ext uri="{BB962C8B-B14F-4D97-AF65-F5344CB8AC3E}">
        <p14:creationId xmlns:p14="http://schemas.microsoft.com/office/powerpoint/2010/main" val="4121216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6228184" cy="2685"/>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6300193" cy="646331"/>
          </a:xfrm>
          <a:prstGeom prst="rect">
            <a:avLst/>
          </a:prstGeom>
          <a:noFill/>
        </p:spPr>
        <p:txBody>
          <a:bodyPr wrap="square" rtlCol="0">
            <a:spAutoFit/>
          </a:bodyPr>
          <a:lstStyle/>
          <a:p>
            <a:r>
              <a:rPr lang="en-IE" sz="3600" dirty="0" smtClean="0"/>
              <a:t>Summary of STIs in Ireland, 2016</a:t>
            </a:r>
            <a:endParaRPr lang="en-IE" sz="3600" dirty="0"/>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3% increase compared to 2015</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719201807"/>
              </p:ext>
            </p:extLst>
          </p:nvPr>
        </p:nvGraphicFramePr>
        <p:xfrm>
          <a:off x="611559" y="1556792"/>
          <a:ext cx="7992888" cy="3546695"/>
        </p:xfrm>
        <a:graphic>
          <a:graphicData uri="http://schemas.openxmlformats.org/drawingml/2006/table">
            <a:tbl>
              <a:tblPr/>
              <a:tblGrid>
                <a:gridCol w="3744417"/>
                <a:gridCol w="864096"/>
                <a:gridCol w="1512168"/>
                <a:gridCol w="1872207"/>
              </a:tblGrid>
              <a:tr h="576064">
                <a:tc>
                  <a:txBody>
                    <a:bodyPr/>
                    <a:lstStyle/>
                    <a:p>
                      <a:pPr algn="l" fontAlgn="t">
                        <a:lnSpc>
                          <a:spcPct val="114000"/>
                        </a:lnSpc>
                      </a:pPr>
                      <a:r>
                        <a:rPr lang="en-IE" sz="1600" b="1" i="0" u="none" strike="noStrike" dirty="0" smtClean="0">
                          <a:solidFill>
                            <a:schemeClr val="tx1"/>
                          </a:solidFill>
                          <a:effectLst/>
                          <a:latin typeface="Calibri"/>
                        </a:rPr>
                        <a:t>STI</a:t>
                      </a:r>
                      <a:endParaRPr lang="en-IE" sz="1600" b="1" i="0" u="none" strike="noStrike" dirty="0">
                        <a:solidFill>
                          <a:schemeClr val="tx1"/>
                        </a:solidFill>
                        <a:effectLst/>
                        <a:latin typeface="Calibri"/>
                      </a:endParaRPr>
                    </a:p>
                  </a:txBody>
                  <a:tcPr marL="9525" marR="9525" marT="9525"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fontAlgn="t">
                        <a:lnSpc>
                          <a:spcPct val="114000"/>
                        </a:lnSpc>
                      </a:pPr>
                      <a:r>
                        <a:rPr lang="en-IE" sz="1600" b="1" i="0" u="none" strike="noStrike" dirty="0">
                          <a:solidFill>
                            <a:schemeClr val="tx1"/>
                          </a:solidFill>
                          <a:effectLst/>
                          <a:latin typeface="Calibri"/>
                        </a:rPr>
                        <a:t>N</a:t>
                      </a:r>
                    </a:p>
                  </a:txBody>
                  <a:tcPr marL="9525" marR="9525" marT="9525"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fontAlgn="t">
                        <a:lnSpc>
                          <a:spcPct val="114000"/>
                        </a:lnSpc>
                      </a:pPr>
                      <a:r>
                        <a:rPr lang="en-IE" sz="1600" b="1" i="0" u="none" strike="noStrike" dirty="0">
                          <a:solidFill>
                            <a:schemeClr val="tx1"/>
                          </a:solidFill>
                          <a:effectLst/>
                          <a:latin typeface="Calibri"/>
                        </a:rPr>
                        <a:t>Notification Rate / 100,000</a:t>
                      </a:r>
                    </a:p>
                  </a:txBody>
                  <a:tcPr marL="9525" marR="9525" marT="9525"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fontAlgn="t">
                        <a:lnSpc>
                          <a:spcPct val="114000"/>
                        </a:lnSpc>
                      </a:pPr>
                      <a:r>
                        <a:rPr lang="en-IE" sz="1600" b="1" i="0" u="none" strike="noStrike" dirty="0">
                          <a:solidFill>
                            <a:schemeClr val="tx1"/>
                          </a:solidFill>
                          <a:effectLst/>
                          <a:latin typeface="Calibri"/>
                        </a:rPr>
                        <a:t>Highest age-specific rate</a:t>
                      </a:r>
                    </a:p>
                  </a:txBody>
                  <a:tcPr marL="9525" marR="9525" marT="9525"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319370">
                <a:tc>
                  <a:txBody>
                    <a:bodyPr/>
                    <a:lstStyle/>
                    <a:p>
                      <a:pPr algn="l" fontAlgn="ctr">
                        <a:lnSpc>
                          <a:spcPct val="130000"/>
                        </a:lnSpc>
                      </a:pPr>
                      <a:r>
                        <a:rPr lang="en-IE" sz="1800" b="0" i="0" u="none" strike="noStrike" dirty="0" err="1">
                          <a:solidFill>
                            <a:srgbClr val="000000"/>
                          </a:solidFill>
                          <a:effectLst/>
                          <a:latin typeface="Calibri"/>
                        </a:rPr>
                        <a:t>Ano</a:t>
                      </a:r>
                      <a:r>
                        <a:rPr lang="en-IE" sz="1800" b="0" i="0" u="none" strike="noStrike" dirty="0">
                          <a:solidFill>
                            <a:srgbClr val="000000"/>
                          </a:solidFill>
                          <a:effectLst/>
                          <a:latin typeface="Calibri"/>
                        </a:rPr>
                        <a:t>-genital warts</a:t>
                      </a:r>
                    </a:p>
                  </a:txBody>
                  <a:tcPr marL="9525" marR="9525" marT="9525" marB="0" anchor="ctr">
                    <a:lnL>
                      <a:noFill/>
                    </a:lnL>
                    <a:lnR>
                      <a:noFill/>
                    </a:lnR>
                    <a:lnT w="1270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1,593</a:t>
                      </a:r>
                    </a:p>
                  </a:txBody>
                  <a:tcPr marL="9525" marR="9525" marT="9525" marB="0" anchor="ctr">
                    <a:lnL>
                      <a:noFill/>
                    </a:lnL>
                    <a:lnR>
                      <a:noFill/>
                    </a:lnR>
                    <a:lnT w="1270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33.5</a:t>
                      </a:r>
                    </a:p>
                  </a:txBody>
                  <a:tcPr marL="9525" marR="9525" marT="9525" marB="0" anchor="ctr">
                    <a:lnL>
                      <a:noFill/>
                    </a:lnL>
                    <a:lnR>
                      <a:noFill/>
                    </a:lnR>
                    <a:lnT w="1270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25-29 years </a:t>
                      </a:r>
                    </a:p>
                  </a:txBody>
                  <a:tcPr marL="9525" marR="9525" marT="9525" marB="0" anchor="ctr">
                    <a:lnL>
                      <a:noFill/>
                    </a:lnL>
                    <a:lnR>
                      <a:noFill/>
                    </a:lnR>
                    <a:lnT w="1270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r>
              <a:tr h="319370">
                <a:tc>
                  <a:txBody>
                    <a:bodyPr/>
                    <a:lstStyle/>
                    <a:p>
                      <a:pPr algn="l" fontAlgn="ctr">
                        <a:lnSpc>
                          <a:spcPct val="130000"/>
                        </a:lnSpc>
                      </a:pPr>
                      <a:r>
                        <a:rPr lang="en-IE" sz="1800" b="0" i="0" u="none" strike="noStrike" dirty="0">
                          <a:solidFill>
                            <a:srgbClr val="000000"/>
                          </a:solidFill>
                          <a:effectLst/>
                          <a:latin typeface="Calibri"/>
                        </a:rPr>
                        <a:t>Chlamydia</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6,893</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144.7</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20-24 years </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r>
              <a:tr h="319370">
                <a:tc>
                  <a:txBody>
                    <a:bodyPr/>
                    <a:lstStyle/>
                    <a:p>
                      <a:pPr algn="l" fontAlgn="ctr">
                        <a:lnSpc>
                          <a:spcPct val="130000"/>
                        </a:lnSpc>
                      </a:pPr>
                      <a:r>
                        <a:rPr lang="en-IE" sz="1800" b="0" i="0" u="none" strike="noStrike">
                          <a:solidFill>
                            <a:srgbClr val="000000"/>
                          </a:solidFill>
                          <a:effectLst/>
                          <a:latin typeface="Calibri"/>
                        </a:rPr>
                        <a:t>Gonorrhoea</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1,957</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41.1</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20-24 years </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r>
              <a:tr h="319370">
                <a:tc>
                  <a:txBody>
                    <a:bodyPr/>
                    <a:lstStyle/>
                    <a:p>
                      <a:pPr algn="l" fontAlgn="ctr">
                        <a:lnSpc>
                          <a:spcPct val="130000"/>
                        </a:lnSpc>
                      </a:pPr>
                      <a:r>
                        <a:rPr lang="en-IE" sz="1800" b="0" i="0" u="none" strike="noStrike" dirty="0">
                          <a:solidFill>
                            <a:srgbClr val="000000"/>
                          </a:solidFill>
                          <a:effectLst/>
                          <a:latin typeface="Calibri"/>
                        </a:rPr>
                        <a:t>Herpes simplex (genital)</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1,369</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28.7</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20-24 years </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r>
              <a:tr h="407644">
                <a:tc>
                  <a:txBody>
                    <a:bodyPr/>
                    <a:lstStyle/>
                    <a:p>
                      <a:pPr algn="l" fontAlgn="ctr">
                        <a:lnSpc>
                          <a:spcPct val="130000"/>
                        </a:lnSpc>
                      </a:pPr>
                      <a:r>
                        <a:rPr lang="en-IE" sz="1800" b="0" i="0" u="none" strike="noStrike">
                          <a:solidFill>
                            <a:srgbClr val="000000"/>
                          </a:solidFill>
                          <a:effectLst/>
                          <a:latin typeface="Calibri"/>
                        </a:rPr>
                        <a:t>Lymphogranuloma venereum (LGV)</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48</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1.0</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25-29 years </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r>
              <a:tr h="319370">
                <a:tc>
                  <a:txBody>
                    <a:bodyPr/>
                    <a:lstStyle/>
                    <a:p>
                      <a:pPr algn="l" fontAlgn="ctr">
                        <a:lnSpc>
                          <a:spcPct val="130000"/>
                        </a:lnSpc>
                      </a:pPr>
                      <a:r>
                        <a:rPr lang="en-IE" sz="1800" b="0" i="0" u="none" strike="noStrike">
                          <a:solidFill>
                            <a:srgbClr val="000000"/>
                          </a:solidFill>
                          <a:effectLst/>
                          <a:latin typeface="Calibri"/>
                        </a:rPr>
                        <a:t>Non-specific urethritis</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740</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15.6</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NA</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r>
              <a:tr h="319370">
                <a:tc>
                  <a:txBody>
                    <a:bodyPr/>
                    <a:lstStyle/>
                    <a:p>
                      <a:pPr algn="l" fontAlgn="ctr">
                        <a:lnSpc>
                          <a:spcPct val="130000"/>
                        </a:lnSpc>
                      </a:pPr>
                      <a:r>
                        <a:rPr lang="en-IE" sz="1800" b="0" i="0" u="none" strike="noStrike">
                          <a:solidFill>
                            <a:srgbClr val="000000"/>
                          </a:solidFill>
                          <a:effectLst/>
                          <a:latin typeface="Calibri"/>
                        </a:rPr>
                        <a:t>Early infectious syphilis (EIS)</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305</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6.4</a:t>
                      </a: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25-29 </a:t>
                      </a:r>
                      <a:r>
                        <a:rPr lang="en-IE" sz="1800" b="0" i="0" u="none" strike="noStrike" dirty="0" smtClean="0">
                          <a:solidFill>
                            <a:srgbClr val="000000"/>
                          </a:solidFill>
                          <a:effectLst/>
                          <a:latin typeface="Calibri"/>
                        </a:rPr>
                        <a:t>years</a:t>
                      </a:r>
                      <a:endParaRPr lang="en-IE" sz="1800" b="0" i="0" u="none" strike="noStrike" dirty="0">
                        <a:solidFill>
                          <a:srgbClr val="000000"/>
                        </a:solidFill>
                        <a:effectLst/>
                        <a:latin typeface="Calibri"/>
                      </a:endParaRPr>
                    </a:p>
                  </a:txBody>
                  <a:tcPr marL="9525" marR="9525" marT="9525" marB="0" anchor="ctr">
                    <a:lnL>
                      <a:noFill/>
                    </a:lnL>
                    <a:lnR>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r>
              <a:tr h="335339">
                <a:tc>
                  <a:txBody>
                    <a:bodyPr/>
                    <a:lstStyle/>
                    <a:p>
                      <a:pPr algn="l" fontAlgn="ctr">
                        <a:lnSpc>
                          <a:spcPct val="130000"/>
                        </a:lnSpc>
                      </a:pPr>
                      <a:r>
                        <a:rPr lang="en-IE" sz="1800" b="0" i="0" u="none" strike="noStrike">
                          <a:solidFill>
                            <a:srgbClr val="000000"/>
                          </a:solidFill>
                          <a:effectLst/>
                          <a:latin typeface="Calibri"/>
                        </a:rPr>
                        <a:t>Trichomoniasis</a:t>
                      </a:r>
                    </a:p>
                  </a:txBody>
                  <a:tcPr marL="9525" marR="9525" marT="9525" marB="0" anchor="ctr">
                    <a:lnL>
                      <a:noFill/>
                    </a:lnL>
                    <a:lnR>
                      <a:noFill/>
                    </a:lnR>
                    <a:lnT w="635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79</a:t>
                      </a:r>
                    </a:p>
                  </a:txBody>
                  <a:tcPr marL="9525" marR="9525" marT="9525" marB="0" anchor="ctr">
                    <a:lnL>
                      <a:noFill/>
                    </a:lnL>
                    <a:lnR>
                      <a:noFill/>
                    </a:lnR>
                    <a:lnT w="635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a:solidFill>
                            <a:srgbClr val="000000"/>
                          </a:solidFill>
                          <a:effectLst/>
                          <a:latin typeface="Calibri"/>
                        </a:rPr>
                        <a:t>1.7</a:t>
                      </a:r>
                    </a:p>
                  </a:txBody>
                  <a:tcPr marL="9525" marR="9525" marT="9525" marB="0" anchor="ctr">
                    <a:lnL>
                      <a:noFill/>
                    </a:lnL>
                    <a:lnR>
                      <a:noFill/>
                    </a:lnR>
                    <a:lnT w="635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fontAlgn="ctr">
                        <a:lnSpc>
                          <a:spcPct val="130000"/>
                        </a:lnSpc>
                      </a:pPr>
                      <a:r>
                        <a:rPr lang="en-IE" sz="1800" b="0" i="0" u="none" strike="noStrike" dirty="0">
                          <a:solidFill>
                            <a:srgbClr val="000000"/>
                          </a:solidFill>
                          <a:effectLst/>
                          <a:latin typeface="Calibri"/>
                        </a:rPr>
                        <a:t>25-29 years  </a:t>
                      </a:r>
                    </a:p>
                  </a:txBody>
                  <a:tcPr marL="9525" marR="9525" marT="9525" marB="0" anchor="ctr">
                    <a:lnL>
                      <a:noFill/>
                    </a:lnL>
                    <a:lnR>
                      <a:noFill/>
                    </a:lnR>
                    <a:lnT w="635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74398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75000"/>
                  </a:schemeClr>
                </a:solidFill>
              </a:rPr>
              <a:t>Who is most affected?</a:t>
            </a:r>
            <a:endParaRPr lang="en-IE" sz="2400" dirty="0">
              <a:solidFill>
                <a:schemeClr val="bg1">
                  <a:lumMod val="75000"/>
                </a:schemeClr>
              </a:solidFill>
            </a:endParaRPr>
          </a:p>
        </p:txBody>
      </p:sp>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129452"/>
            <a:ext cx="3419872"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4560195" cy="646331"/>
          </a:xfrm>
          <a:prstGeom prst="rect">
            <a:avLst/>
          </a:prstGeom>
          <a:noFill/>
        </p:spPr>
        <p:txBody>
          <a:bodyPr wrap="square" rtlCol="0">
            <a:spAutoFit/>
          </a:bodyPr>
          <a:lstStyle/>
          <a:p>
            <a:r>
              <a:rPr lang="en-IE" sz="3600" dirty="0" smtClean="0"/>
              <a:t>Burden of disease</a:t>
            </a:r>
            <a:endParaRPr lang="en-IE" sz="3600" dirty="0"/>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Subtitle 2"/>
          <p:cNvSpPr txBox="1">
            <a:spLocks/>
          </p:cNvSpPr>
          <p:nvPr/>
        </p:nvSpPr>
        <p:spPr bwMode="auto">
          <a:xfrm>
            <a:off x="467545" y="1772815"/>
            <a:ext cx="7416823" cy="444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2400" b="1" dirty="0" smtClean="0"/>
              <a:t>Young people</a:t>
            </a:r>
          </a:p>
          <a:p>
            <a:pPr lvl="1" fontAlgn="auto">
              <a:spcAft>
                <a:spcPts val="0"/>
              </a:spcAft>
              <a:buClr>
                <a:srgbClr val="C00000"/>
              </a:buClr>
              <a:defRPr/>
            </a:pPr>
            <a:r>
              <a:rPr lang="en-IE" sz="2000" dirty="0" smtClean="0"/>
              <a:t>86% of all STIs notified in 2016 were among those aged less than 30 years</a:t>
            </a:r>
          </a:p>
          <a:p>
            <a:pPr lvl="1" fontAlgn="auto">
              <a:spcAft>
                <a:spcPts val="0"/>
              </a:spcAft>
              <a:buClr>
                <a:srgbClr val="C00000"/>
              </a:buClr>
              <a:defRPr/>
            </a:pPr>
            <a:r>
              <a:rPr lang="en-IE" sz="2000" dirty="0" smtClean="0"/>
              <a:t>15-24 year olds accounted for almost half of chlamydia cases, 43% of herpes simplex cases and 37</a:t>
            </a:r>
            <a:r>
              <a:rPr lang="en-IE" sz="2000" dirty="0"/>
              <a:t>%  of </a:t>
            </a:r>
            <a:r>
              <a:rPr lang="en-IE" sz="2000" dirty="0" smtClean="0"/>
              <a:t>gonorrhoea cases  </a:t>
            </a:r>
            <a:r>
              <a:rPr lang="en-IE" sz="2000" dirty="0"/>
              <a:t>notified </a:t>
            </a:r>
            <a:r>
              <a:rPr lang="en-IE" sz="2000" dirty="0" smtClean="0"/>
              <a:t>in 2016</a:t>
            </a:r>
          </a:p>
          <a:p>
            <a:pPr marL="0" indent="0" fontAlgn="auto">
              <a:spcAft>
                <a:spcPts val="0"/>
              </a:spcAft>
              <a:buNone/>
              <a:defRPr/>
            </a:pPr>
            <a:endParaRPr lang="en-IE" sz="2000" dirty="0"/>
          </a:p>
          <a:p>
            <a:pPr marL="0" indent="0" fontAlgn="auto">
              <a:spcAft>
                <a:spcPts val="0"/>
              </a:spcAft>
              <a:buNone/>
              <a:defRPr/>
            </a:pPr>
            <a:r>
              <a:rPr lang="en-IE" sz="2400" b="1" dirty="0" smtClean="0"/>
              <a:t>MSM</a:t>
            </a:r>
          </a:p>
          <a:p>
            <a:pPr lvl="1" fontAlgn="auto">
              <a:spcAft>
                <a:spcPts val="0"/>
              </a:spcAft>
              <a:buClr>
                <a:srgbClr val="C00000"/>
              </a:buClr>
              <a:defRPr/>
            </a:pPr>
            <a:r>
              <a:rPr lang="en-IE" sz="2000" dirty="0" smtClean="0"/>
              <a:t>100% </a:t>
            </a:r>
            <a:r>
              <a:rPr lang="en-IE" sz="2000" dirty="0"/>
              <a:t>of </a:t>
            </a:r>
            <a:r>
              <a:rPr lang="en-IE" sz="2000" dirty="0" smtClean="0"/>
              <a:t>LGV cases, </a:t>
            </a:r>
          </a:p>
          <a:p>
            <a:pPr lvl="1" fontAlgn="auto">
              <a:spcAft>
                <a:spcPts val="0"/>
              </a:spcAft>
              <a:buClr>
                <a:srgbClr val="C00000"/>
              </a:buClr>
              <a:defRPr/>
            </a:pPr>
            <a:r>
              <a:rPr lang="en-IE" sz="2000" dirty="0" smtClean="0"/>
              <a:t>88% </a:t>
            </a:r>
            <a:r>
              <a:rPr lang="en-IE" sz="2000" dirty="0"/>
              <a:t>of </a:t>
            </a:r>
            <a:r>
              <a:rPr lang="en-IE" sz="2000" dirty="0" smtClean="0"/>
              <a:t>early infectious syphilis cases, and</a:t>
            </a:r>
            <a:endParaRPr lang="en-IE" sz="2000" dirty="0"/>
          </a:p>
          <a:p>
            <a:pPr lvl="1" fontAlgn="auto">
              <a:spcAft>
                <a:spcPts val="0"/>
              </a:spcAft>
              <a:buClr>
                <a:srgbClr val="C00000"/>
              </a:buClr>
              <a:defRPr/>
            </a:pPr>
            <a:r>
              <a:rPr lang="en-IE" sz="2000" dirty="0" smtClean="0"/>
              <a:t>63% of </a:t>
            </a:r>
            <a:r>
              <a:rPr lang="en-IE" sz="2000" dirty="0"/>
              <a:t>gonorrhoea </a:t>
            </a:r>
            <a:r>
              <a:rPr lang="en-IE" sz="2000" dirty="0" smtClean="0"/>
              <a:t>cases in </a:t>
            </a:r>
            <a:r>
              <a:rPr lang="en-IE" sz="2000" dirty="0"/>
              <a:t>2016 were in MSM </a:t>
            </a:r>
            <a:r>
              <a:rPr lang="en-IE" sz="2000" dirty="0" smtClean="0"/>
              <a:t>(where mode of transmission was known)</a:t>
            </a:r>
            <a:endParaRPr lang="en-IE" sz="2000" dirty="0"/>
          </a:p>
          <a:p>
            <a:pPr marL="0" indent="0" fontAlgn="auto">
              <a:spcAft>
                <a:spcPts val="0"/>
              </a:spcAft>
              <a:buNone/>
              <a:defRPr/>
            </a:pPr>
            <a:endParaRPr lang="en-IE" sz="2000" dirty="0" smtClean="0"/>
          </a:p>
          <a:p>
            <a:pPr marL="0" indent="0" fontAlgn="auto">
              <a:spcAft>
                <a:spcPts val="0"/>
              </a:spcAft>
              <a:buNone/>
              <a:defRPr/>
            </a:pPr>
            <a:endParaRPr lang="en-IE" sz="2000" dirty="0"/>
          </a:p>
          <a:p>
            <a:pPr marL="0" indent="0" fontAlgn="auto">
              <a:spcAft>
                <a:spcPts val="0"/>
              </a:spcAft>
              <a:buNone/>
              <a:defRPr/>
            </a:pPr>
            <a:endParaRPr lang="en-IE" sz="2000" dirty="0" smtClean="0"/>
          </a:p>
          <a:p>
            <a:pPr marL="0" indent="0" fontAlgn="auto">
              <a:spcAft>
                <a:spcPts val="0"/>
              </a:spcAft>
              <a:buNone/>
              <a:defRPr/>
            </a:pPr>
            <a:endParaRPr lang="en-IE" sz="2000" dirty="0" smtClean="0"/>
          </a:p>
          <a:p>
            <a:pPr marL="0" indent="0" fontAlgn="auto">
              <a:spcAft>
                <a:spcPts val="0"/>
              </a:spcAft>
              <a:buNone/>
              <a:defRPr/>
            </a:pPr>
            <a:endParaRPr lang="en-IE" sz="2000" dirty="0" smtClean="0"/>
          </a:p>
        </p:txBody>
      </p:sp>
    </p:spTree>
    <p:extLst>
      <p:ext uri="{BB962C8B-B14F-4D97-AF65-F5344CB8AC3E}">
        <p14:creationId xmlns:p14="http://schemas.microsoft.com/office/powerpoint/2010/main" val="4161286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2987824" cy="2685"/>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4560195" cy="646331"/>
          </a:xfrm>
          <a:prstGeom prst="rect">
            <a:avLst/>
          </a:prstGeom>
          <a:noFill/>
        </p:spPr>
        <p:txBody>
          <a:bodyPr wrap="square" rtlCol="0">
            <a:spAutoFit/>
          </a:bodyPr>
          <a:lstStyle/>
          <a:p>
            <a:r>
              <a:rPr lang="en-IE" sz="3600" dirty="0" smtClean="0"/>
              <a:t>Preventing STIs</a:t>
            </a:r>
            <a:endParaRPr lang="en-IE" sz="3600" dirty="0"/>
          </a:p>
        </p:txBody>
      </p:sp>
      <p:sp>
        <p:nvSpPr>
          <p:cNvPr id="15" name="TextBox 14"/>
          <p:cNvSpPr txBox="1"/>
          <p:nvPr/>
        </p:nvSpPr>
        <p:spPr>
          <a:xfrm>
            <a:off x="-23610" y="665102"/>
            <a:ext cx="2651394" cy="461665"/>
          </a:xfrm>
          <a:prstGeom prst="rect">
            <a:avLst/>
          </a:prstGeom>
          <a:noFill/>
        </p:spPr>
        <p:txBody>
          <a:bodyPr wrap="square" rtlCol="0">
            <a:spAutoFit/>
          </a:bodyPr>
          <a:lstStyle/>
          <a:p>
            <a:r>
              <a:rPr lang="en-IE" sz="2400" dirty="0" smtClean="0">
                <a:solidFill>
                  <a:schemeClr val="bg1">
                    <a:lumMod val="75000"/>
                  </a:schemeClr>
                </a:solidFill>
              </a:rPr>
              <a:t>Safer sex</a:t>
            </a:r>
            <a:endParaRPr lang="en-IE" sz="2400" dirty="0">
              <a:solidFill>
                <a:schemeClr val="bg1">
                  <a:lumMod val="7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Subtitle 2"/>
          <p:cNvSpPr txBox="1">
            <a:spLocks/>
          </p:cNvSpPr>
          <p:nvPr/>
        </p:nvSpPr>
        <p:spPr bwMode="auto">
          <a:xfrm>
            <a:off x="467545" y="1772816"/>
            <a:ext cx="7056783"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
                <a:srgbClr val="C00000"/>
              </a:buClr>
              <a:buFont typeface="Wingdings" panose="05000000000000000000" pitchFamily="2" charset="2"/>
              <a:buChar char="§"/>
              <a:defRPr/>
            </a:pPr>
            <a:r>
              <a:rPr lang="en-IE" sz="2000" b="1" dirty="0" smtClean="0"/>
              <a:t>Get tested regularly</a:t>
            </a:r>
          </a:p>
          <a:p>
            <a:pPr marL="0" indent="0" fontAlgn="auto">
              <a:spcAft>
                <a:spcPts val="0"/>
              </a:spcAft>
              <a:buClr>
                <a:srgbClr val="C00000"/>
              </a:buClr>
              <a:buNone/>
              <a:defRPr/>
            </a:pPr>
            <a:r>
              <a:rPr lang="en-IE" sz="2000" b="1" dirty="0" smtClean="0"/>
              <a:t>       </a:t>
            </a:r>
            <a:r>
              <a:rPr lang="en-IE" sz="1600" dirty="0" smtClean="0"/>
              <a:t>Further </a:t>
            </a:r>
            <a:r>
              <a:rPr lang="en-IE" sz="1600" dirty="0"/>
              <a:t>information on free sexual health services is available at  </a:t>
            </a:r>
            <a:r>
              <a:rPr lang="en-IE" sz="1600" dirty="0" smtClean="0"/>
              <a:t>   	</a:t>
            </a:r>
            <a:r>
              <a:rPr lang="en-IE" sz="1600" dirty="0" smtClean="0">
                <a:hlinkClick r:id="rId4"/>
              </a:rPr>
              <a:t>http</a:t>
            </a:r>
            <a:r>
              <a:rPr lang="en-IE" sz="1600" dirty="0">
                <a:hlinkClick r:id="rId4"/>
              </a:rPr>
              <a:t>://www.hse.ie/eng/services/list/5/sexhealth</a:t>
            </a:r>
            <a:r>
              <a:rPr lang="en-IE" sz="1600" dirty="0" smtClean="0">
                <a:hlinkClick r:id="rId4"/>
              </a:rPr>
              <a:t>/</a:t>
            </a:r>
            <a:r>
              <a:rPr lang="en-IE" sz="1600" dirty="0" smtClean="0"/>
              <a:t>                   </a:t>
            </a:r>
          </a:p>
          <a:p>
            <a:pPr marL="0" indent="0" fontAlgn="auto">
              <a:spcAft>
                <a:spcPts val="0"/>
              </a:spcAft>
              <a:buNone/>
              <a:defRPr/>
            </a:pPr>
            <a:r>
              <a:rPr lang="en-IE" sz="1600" dirty="0" smtClean="0"/>
              <a:t>   </a:t>
            </a:r>
            <a:r>
              <a:rPr lang="en-IE" sz="2000" dirty="0" smtClean="0"/>
              <a:t>	</a:t>
            </a:r>
          </a:p>
          <a:p>
            <a:pPr fontAlgn="auto">
              <a:spcAft>
                <a:spcPts val="0"/>
              </a:spcAft>
              <a:buClr>
                <a:srgbClr val="C00000"/>
              </a:buClr>
              <a:buFont typeface="Wingdings" panose="05000000000000000000" pitchFamily="2" charset="2"/>
              <a:buChar char="§"/>
              <a:defRPr/>
            </a:pPr>
            <a:r>
              <a:rPr lang="en-IE" sz="2000" b="1" dirty="0" smtClean="0"/>
              <a:t>Use </a:t>
            </a:r>
            <a:r>
              <a:rPr lang="en-IE" sz="2000" b="1" dirty="0"/>
              <a:t>condoms for vaginal, oral and anal sex</a:t>
            </a:r>
          </a:p>
          <a:p>
            <a:pPr marL="0" indent="0" fontAlgn="auto">
              <a:spcAft>
                <a:spcPts val="0"/>
              </a:spcAft>
              <a:buNone/>
              <a:defRPr/>
            </a:pPr>
            <a:r>
              <a:rPr lang="en-IE" sz="2000" dirty="0" smtClean="0"/>
              <a:t>	</a:t>
            </a:r>
          </a:p>
          <a:p>
            <a:pPr fontAlgn="auto">
              <a:spcAft>
                <a:spcPts val="0"/>
              </a:spcAft>
              <a:buClr>
                <a:srgbClr val="C00000"/>
              </a:buClr>
              <a:buFont typeface="Wingdings" panose="05000000000000000000" pitchFamily="2" charset="2"/>
              <a:buChar char="§"/>
              <a:defRPr/>
            </a:pPr>
            <a:r>
              <a:rPr lang="en-IE" sz="2000" b="1" dirty="0"/>
              <a:t>Reduce the number of partners and overlapping </a:t>
            </a:r>
            <a:r>
              <a:rPr lang="en-IE" sz="2000" b="1" dirty="0" smtClean="0"/>
              <a:t>partners</a:t>
            </a:r>
          </a:p>
          <a:p>
            <a:pPr marL="400050" lvl="1" indent="0" fontAlgn="auto">
              <a:spcAft>
                <a:spcPts val="0"/>
              </a:spcAft>
              <a:buClr>
                <a:srgbClr val="C00000"/>
              </a:buClr>
              <a:buNone/>
              <a:defRPr/>
            </a:pPr>
            <a:r>
              <a:rPr lang="en-IE" sz="1600" dirty="0"/>
              <a:t>the more partners you have, the greater your chance of coming into contact with an infected person</a:t>
            </a:r>
            <a:endParaRPr lang="en-IE" sz="1600" b="1" dirty="0"/>
          </a:p>
          <a:p>
            <a:pPr marL="0" indent="0" fontAlgn="auto">
              <a:spcAft>
                <a:spcPts val="0"/>
              </a:spcAft>
              <a:buNone/>
              <a:defRPr/>
            </a:pPr>
            <a:endParaRPr lang="en-IE" sz="2000" dirty="0" smtClean="0"/>
          </a:p>
        </p:txBody>
      </p:sp>
    </p:spTree>
    <p:extLst>
      <p:ext uri="{BB962C8B-B14F-4D97-AF65-F5344CB8AC3E}">
        <p14:creationId xmlns:p14="http://schemas.microsoft.com/office/powerpoint/2010/main" val="3749755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V="1">
            <a:off x="0" y="1126767"/>
            <a:ext cx="6300192" cy="2686"/>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200033" cy="646331"/>
          </a:xfrm>
          <a:prstGeom prst="rect">
            <a:avLst/>
          </a:prstGeom>
          <a:noFill/>
        </p:spPr>
        <p:txBody>
          <a:bodyPr wrap="square" rtlCol="0">
            <a:spAutoFit/>
          </a:bodyPr>
          <a:lstStyle/>
          <a:p>
            <a:r>
              <a:rPr lang="en-IE" sz="3600" dirty="0" err="1" smtClean="0"/>
              <a:t>Ano</a:t>
            </a:r>
            <a:r>
              <a:rPr lang="en-IE" sz="3600" dirty="0" smtClean="0"/>
              <a:t>-genital warts in Ireland, 2016</a:t>
            </a:r>
            <a:endParaRPr lang="en-IE" sz="3600" dirty="0"/>
          </a:p>
        </p:txBody>
      </p:sp>
      <p:sp>
        <p:nvSpPr>
          <p:cNvPr id="15" name="TextBox 14"/>
          <p:cNvSpPr txBox="1"/>
          <p:nvPr/>
        </p:nvSpPr>
        <p:spPr>
          <a:xfrm>
            <a:off x="-23610" y="665102"/>
            <a:ext cx="4163562" cy="461665"/>
          </a:xfrm>
          <a:prstGeom prst="rect">
            <a:avLst/>
          </a:prstGeom>
          <a:noFill/>
        </p:spPr>
        <p:txBody>
          <a:bodyPr wrap="square" rtlCol="0">
            <a:spAutoFit/>
          </a:bodyPr>
          <a:lstStyle/>
          <a:p>
            <a:r>
              <a:rPr lang="en-IE" sz="2400" dirty="0" smtClean="0">
                <a:solidFill>
                  <a:schemeClr val="bg1">
                    <a:lumMod val="65000"/>
                  </a:schemeClr>
                </a:solidFill>
              </a:rPr>
              <a:t>Summary</a:t>
            </a:r>
            <a:endParaRPr lang="en-IE" sz="2400" dirty="0">
              <a:solidFill>
                <a:schemeClr val="bg1">
                  <a:lumMod val="65000"/>
                </a:schemeClr>
              </a:solidFill>
            </a:endParaRP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3568" y="1268760"/>
            <a:ext cx="7776864" cy="5170646"/>
          </a:xfrm>
          <a:prstGeom prst="rect">
            <a:avLst/>
          </a:prstGeom>
        </p:spPr>
        <p:txBody>
          <a:bodyPr wrap="square">
            <a:spAutoFit/>
          </a:bodyPr>
          <a:lstStyle/>
          <a:p>
            <a:pPr marL="342900" lvl="0" indent="-342900">
              <a:lnSpc>
                <a:spcPct val="150000"/>
              </a:lnSpc>
              <a:buClr>
                <a:srgbClr val="C00000"/>
              </a:buClr>
              <a:buFont typeface="Wingdings" panose="05000000000000000000" pitchFamily="2" charset="2"/>
              <a:buChar char="§"/>
            </a:pPr>
            <a:r>
              <a:rPr lang="en-IE" sz="2200" dirty="0" smtClean="0"/>
              <a:t>1,593 </a:t>
            </a:r>
            <a:r>
              <a:rPr lang="en-IE" sz="2200" dirty="0"/>
              <a:t>cases of </a:t>
            </a:r>
            <a:r>
              <a:rPr lang="en-IE" sz="2200" dirty="0" err="1"/>
              <a:t>ano</a:t>
            </a:r>
            <a:r>
              <a:rPr lang="en-IE" sz="2200" dirty="0"/>
              <a:t>-genital warts were notified </a:t>
            </a:r>
            <a:r>
              <a:rPr lang="en-IE" sz="2200" dirty="0" smtClean="0"/>
              <a:t>in 2016</a:t>
            </a:r>
          </a:p>
          <a:p>
            <a:pPr marL="342900" lvl="0" indent="-342900">
              <a:lnSpc>
                <a:spcPct val="150000"/>
              </a:lnSpc>
              <a:buClr>
                <a:srgbClr val="C00000"/>
              </a:buClr>
              <a:buFont typeface="Wingdings" panose="05000000000000000000" pitchFamily="2" charset="2"/>
              <a:buChar char="§"/>
            </a:pPr>
            <a:r>
              <a:rPr lang="en-IE" sz="2200" dirty="0" smtClean="0"/>
              <a:t>Notification </a:t>
            </a:r>
            <a:r>
              <a:rPr lang="en-IE" sz="2200" dirty="0"/>
              <a:t>rate </a:t>
            </a:r>
            <a:r>
              <a:rPr lang="en-IE" sz="2200" dirty="0" smtClean="0"/>
              <a:t>continued </a:t>
            </a:r>
            <a:r>
              <a:rPr lang="en-IE" sz="2200" dirty="0"/>
              <a:t>to decrease </a:t>
            </a:r>
            <a:r>
              <a:rPr lang="en-IE" sz="2200" dirty="0" smtClean="0"/>
              <a:t>to </a:t>
            </a:r>
            <a:r>
              <a:rPr lang="en-IE" sz="2200" dirty="0"/>
              <a:t>33.5 per 100,000 population.  Rates have been declining since 2003 when the notification rate was </a:t>
            </a:r>
            <a:r>
              <a:rPr lang="en-IE" sz="2200" dirty="0" smtClean="0"/>
              <a:t>101.6/100,000</a:t>
            </a:r>
            <a:endParaRPr lang="en-IE" sz="2200" dirty="0"/>
          </a:p>
          <a:p>
            <a:pPr marL="342900" lvl="0" indent="-342900">
              <a:lnSpc>
                <a:spcPct val="150000"/>
              </a:lnSpc>
              <a:buClr>
                <a:srgbClr val="C00000"/>
              </a:buClr>
              <a:buFont typeface="Wingdings" panose="05000000000000000000" pitchFamily="2" charset="2"/>
              <a:buChar char="§"/>
            </a:pPr>
            <a:r>
              <a:rPr lang="en-IE" sz="2200" dirty="0" smtClean="0"/>
              <a:t>Just </a:t>
            </a:r>
            <a:r>
              <a:rPr lang="en-IE" sz="2200" dirty="0"/>
              <a:t>over half of cases were among men with the highest rate among men aged 25-29 years (129.5/100,000 population) </a:t>
            </a:r>
            <a:endParaRPr lang="en-IE" sz="2200" dirty="0" smtClean="0"/>
          </a:p>
          <a:p>
            <a:pPr marL="342900" indent="-342900">
              <a:lnSpc>
                <a:spcPct val="150000"/>
              </a:lnSpc>
              <a:buClr>
                <a:srgbClr val="C00000"/>
              </a:buClr>
              <a:buFont typeface="Wingdings" panose="05000000000000000000" pitchFamily="2" charset="2"/>
              <a:buChar char="§"/>
            </a:pPr>
            <a:r>
              <a:rPr lang="en-IE" sz="2200" dirty="0"/>
              <a:t>Rates among those aged 19 years or younger have fallen by 93% since 2010 (from 19.9/100,000 to 1.4/100,000 in 2016) and rates among those aged 20-29 years have fallen by 58% (from 241.7/100,000 to 100.3/100,000) in the same period</a:t>
            </a:r>
          </a:p>
        </p:txBody>
      </p:sp>
    </p:spTree>
    <p:extLst>
      <p:ext uri="{BB962C8B-B14F-4D97-AF65-F5344CB8AC3E}">
        <p14:creationId xmlns:p14="http://schemas.microsoft.com/office/powerpoint/2010/main" val="1756238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3610" y="-1305"/>
            <a:ext cx="916761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0" y="1434543"/>
            <a:ext cx="6732240"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 y="44624"/>
            <a:ext cx="8086397" cy="646331"/>
          </a:xfrm>
          <a:prstGeom prst="rect">
            <a:avLst/>
          </a:prstGeom>
          <a:noFill/>
        </p:spPr>
        <p:txBody>
          <a:bodyPr wrap="square" rtlCol="0">
            <a:spAutoFit/>
          </a:bodyPr>
          <a:lstStyle/>
          <a:p>
            <a:r>
              <a:rPr lang="en-IE" sz="3600" dirty="0" err="1" smtClean="0"/>
              <a:t>Ano</a:t>
            </a:r>
            <a:r>
              <a:rPr lang="en-IE" sz="3600" dirty="0" smtClean="0"/>
              <a:t>-genital warts in Ireland, 2016</a:t>
            </a:r>
            <a:endParaRPr lang="en-IE" sz="3600" dirty="0"/>
          </a:p>
        </p:txBody>
      </p:sp>
      <p:sp>
        <p:nvSpPr>
          <p:cNvPr id="15" name="TextBox 14"/>
          <p:cNvSpPr txBox="1"/>
          <p:nvPr/>
        </p:nvSpPr>
        <p:spPr>
          <a:xfrm>
            <a:off x="0" y="665102"/>
            <a:ext cx="6948264" cy="769441"/>
          </a:xfrm>
          <a:prstGeom prst="rect">
            <a:avLst/>
          </a:prstGeom>
          <a:noFill/>
        </p:spPr>
        <p:txBody>
          <a:bodyPr wrap="square" rtlCol="0">
            <a:spAutoFit/>
          </a:bodyPr>
          <a:lstStyle/>
          <a:p>
            <a:r>
              <a:rPr lang="en-IE" sz="2200" dirty="0" smtClean="0">
                <a:solidFill>
                  <a:schemeClr val="bg1">
                    <a:lumMod val="65000"/>
                  </a:schemeClr>
                </a:solidFill>
              </a:rPr>
              <a:t>Figure 1. Trend </a:t>
            </a:r>
            <a:r>
              <a:rPr lang="en-IE" sz="2200" dirty="0">
                <a:solidFill>
                  <a:schemeClr val="bg1">
                    <a:lumMod val="65000"/>
                  </a:schemeClr>
                </a:solidFill>
              </a:rPr>
              <a:t>in notification rate per 100,000 </a:t>
            </a:r>
            <a:r>
              <a:rPr lang="en-IE" sz="2200" dirty="0" smtClean="0">
                <a:solidFill>
                  <a:schemeClr val="bg1">
                    <a:lumMod val="65000"/>
                  </a:schemeClr>
                </a:solidFill>
              </a:rPr>
              <a:t>population </a:t>
            </a:r>
            <a:r>
              <a:rPr lang="en-IE" sz="2200" dirty="0">
                <a:solidFill>
                  <a:schemeClr val="bg1">
                    <a:lumMod val="65000"/>
                  </a:schemeClr>
                </a:solidFill>
              </a:rPr>
              <a:t>of </a:t>
            </a:r>
            <a:r>
              <a:rPr lang="en-IE" sz="2200" dirty="0" err="1" smtClean="0">
                <a:solidFill>
                  <a:schemeClr val="bg1">
                    <a:lumMod val="65000"/>
                  </a:schemeClr>
                </a:solidFill>
              </a:rPr>
              <a:t>ano</a:t>
            </a:r>
            <a:r>
              <a:rPr lang="en-IE" sz="2200" dirty="0" smtClean="0">
                <a:solidFill>
                  <a:schemeClr val="bg1">
                    <a:lumMod val="65000"/>
                  </a:schemeClr>
                </a:solidFill>
              </a:rPr>
              <a:t>-genital warts, </a:t>
            </a:r>
            <a:r>
              <a:rPr lang="en-IE" sz="2200" dirty="0">
                <a:solidFill>
                  <a:schemeClr val="bg1">
                    <a:lumMod val="65000"/>
                  </a:schemeClr>
                </a:solidFill>
              </a:rPr>
              <a:t>1995-2016</a:t>
            </a:r>
          </a:p>
        </p:txBody>
      </p:sp>
      <p:grpSp>
        <p:nvGrpSpPr>
          <p:cNvPr id="17" name="Group 16"/>
          <p:cNvGrpSpPr/>
          <p:nvPr/>
        </p:nvGrpSpPr>
        <p:grpSpPr>
          <a:xfrm>
            <a:off x="7202870" y="6221352"/>
            <a:ext cx="1941130" cy="631181"/>
            <a:chOff x="115151" y="5733256"/>
            <a:chExt cx="1941130" cy="674976"/>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1" name="Straight Connector 10"/>
          <p:cNvCxnSpPr/>
          <p:nvPr/>
        </p:nvCxnSpPr>
        <p:spPr>
          <a:xfrm>
            <a:off x="-180528" y="6858000"/>
            <a:ext cx="9550734" cy="0"/>
          </a:xfrm>
          <a:prstGeom prst="line">
            <a:avLst/>
          </a:prstGeom>
          <a:ln w="317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6" name="Chart 15"/>
          <p:cNvGraphicFramePr/>
          <p:nvPr>
            <p:extLst>
              <p:ext uri="{D42A27DB-BD31-4B8C-83A1-F6EECF244321}">
                <p14:modId xmlns:p14="http://schemas.microsoft.com/office/powerpoint/2010/main" val="2478185355"/>
              </p:ext>
            </p:extLst>
          </p:nvPr>
        </p:nvGraphicFramePr>
        <p:xfrm>
          <a:off x="971600" y="1608454"/>
          <a:ext cx="6912767" cy="4653851"/>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 Box 2"/>
          <p:cNvSpPr txBox="1">
            <a:spLocks noChangeArrowheads="1"/>
          </p:cNvSpPr>
          <p:nvPr/>
        </p:nvSpPr>
        <p:spPr bwMode="auto">
          <a:xfrm>
            <a:off x="5315464" y="1772816"/>
            <a:ext cx="1776816" cy="40513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IE" sz="1100">
                <a:effectLst/>
                <a:latin typeface="Calibri"/>
                <a:ea typeface="Calibri"/>
                <a:cs typeface="Times New Roman"/>
              </a:rPr>
              <a:t>National HPV immunisation programme introduced</a:t>
            </a:r>
          </a:p>
        </p:txBody>
      </p:sp>
    </p:spTree>
    <p:extLst>
      <p:ext uri="{BB962C8B-B14F-4D97-AF65-F5344CB8AC3E}">
        <p14:creationId xmlns:p14="http://schemas.microsoft.com/office/powerpoint/2010/main" val="295167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3461</TotalTime>
  <Words>1636</Words>
  <Application>Microsoft Office PowerPoint</Application>
  <PresentationFormat>On-screen Show (4:3)</PresentationFormat>
  <Paragraphs>206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Sexually Transmitted Infections (STIs) in Ireland,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 notifications from CIDR - 2013</dc:title>
  <dc:creator>Kate ODonnell</dc:creator>
  <cp:lastModifiedBy>Aoife Colgan</cp:lastModifiedBy>
  <cp:revision>339</cp:revision>
  <cp:lastPrinted>2017-12-05T14:58:32Z</cp:lastPrinted>
  <dcterms:created xsi:type="dcterms:W3CDTF">2014-02-04T09:38:02Z</dcterms:created>
  <dcterms:modified xsi:type="dcterms:W3CDTF">2017-12-19T13:11:05Z</dcterms:modified>
</cp:coreProperties>
</file>